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9" r:id="rId1"/>
  </p:sldMasterIdLst>
  <p:notesMasterIdLst>
    <p:notesMasterId r:id="rId16"/>
  </p:notesMasterIdLst>
  <p:handoutMasterIdLst>
    <p:handoutMasterId r:id="rId17"/>
  </p:handoutMasterIdLst>
  <p:sldIdLst>
    <p:sldId id="256" r:id="rId2"/>
    <p:sldId id="268" r:id="rId3"/>
    <p:sldId id="305" r:id="rId4"/>
    <p:sldId id="325" r:id="rId5"/>
    <p:sldId id="313" r:id="rId6"/>
    <p:sldId id="321" r:id="rId7"/>
    <p:sldId id="326" r:id="rId8"/>
    <p:sldId id="322" r:id="rId9"/>
    <p:sldId id="327" r:id="rId10"/>
    <p:sldId id="334" r:id="rId11"/>
    <p:sldId id="330" r:id="rId12"/>
    <p:sldId id="331" r:id="rId13"/>
    <p:sldId id="332" r:id="rId14"/>
    <p:sldId id="280" r:id="rId1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C4"/>
    <a:srgbClr val="FDD06F"/>
    <a:srgbClr val="9966FF"/>
    <a:srgbClr val="DBE1F9"/>
    <a:srgbClr val="CED9F2"/>
    <a:srgbClr val="DBC9F5"/>
    <a:srgbClr val="00CC99"/>
    <a:srgbClr val="99FF99"/>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Stredný štýl 4 - zvýrazneni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Stredný štýl 4 - zvýrazneni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Objects="1" showGuides="1">
      <p:cViewPr>
        <p:scale>
          <a:sx n="100" d="100"/>
          <a:sy n="100" d="100"/>
        </p:scale>
        <p:origin x="-324" y="762"/>
      </p:cViewPr>
      <p:guideLst>
        <p:guide orient="horz" pos="781"/>
        <p:guide orient="horz" pos="1071"/>
        <p:guide pos="2880"/>
        <p:guide pos="298"/>
      </p:guideLst>
    </p:cSldViewPr>
  </p:slid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854940" y="0"/>
            <a:ext cx="2949099" cy="496967"/>
          </a:xfrm>
          <a:prstGeom prst="rect">
            <a:avLst/>
          </a:prstGeom>
        </p:spPr>
        <p:txBody>
          <a:bodyPr vert="horz" lIns="93324" tIns="46662" rIns="93324" bIns="46662" rtlCol="0"/>
          <a:lstStyle>
            <a:lvl1pPr algn="r">
              <a:defRPr sz="1200"/>
            </a:lvl1pPr>
          </a:lstStyle>
          <a:p>
            <a:fld id="{03EF946A-B13A-42AE-B374-9948A476A893}" type="datetimeFigureOut">
              <a:rPr lang="en-US" smtClean="0"/>
              <a:pPr/>
              <a:t>6/24/2011</a:t>
            </a:fld>
            <a:endParaRPr lang="en-US"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40" y="9440646"/>
            <a:ext cx="2949099" cy="496967"/>
          </a:xfrm>
          <a:prstGeom prst="rect">
            <a:avLst/>
          </a:prstGeom>
        </p:spPr>
        <p:txBody>
          <a:bodyPr vert="horz" lIns="93324" tIns="46662" rIns="93324" bIns="46662" rtlCol="0" anchor="b"/>
          <a:lstStyle>
            <a:lvl1pPr algn="r">
              <a:defRPr sz="1200"/>
            </a:lvl1pPr>
          </a:lstStyle>
          <a:p>
            <a:fld id="{1B7BABB0-F3B8-48A7-BCAA-71D9222A5E41}" type="slidenum">
              <a:rPr lang="en-US" smtClean="0"/>
              <a:pPr/>
              <a:t>‹#›</a:t>
            </a:fld>
            <a:endParaRPr lang="en-US" dirty="0"/>
          </a:p>
        </p:txBody>
      </p:sp>
    </p:spTree>
    <p:extLst>
      <p:ext uri="{BB962C8B-B14F-4D97-AF65-F5344CB8AC3E}">
        <p14:creationId xmlns:p14="http://schemas.microsoft.com/office/powerpoint/2010/main" val="320953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854940" y="0"/>
            <a:ext cx="2949099" cy="496967"/>
          </a:xfrm>
          <a:prstGeom prst="rect">
            <a:avLst/>
          </a:prstGeom>
        </p:spPr>
        <p:txBody>
          <a:bodyPr vert="horz" lIns="93324" tIns="46662" rIns="93324" bIns="46662" rtlCol="0"/>
          <a:lstStyle>
            <a:lvl1pPr algn="r">
              <a:defRPr sz="1200"/>
            </a:lvl1pPr>
          </a:lstStyle>
          <a:p>
            <a:fld id="{B2DD74BE-6F41-4145-A2AA-C514B0A50D0A}" type="datetimeFigureOut">
              <a:rPr lang="en-US" smtClean="0"/>
              <a:pPr/>
              <a:t>6/24/2011</a:t>
            </a:fld>
            <a:endParaRPr lang="en-US" dirty="0"/>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680562" y="4721187"/>
            <a:ext cx="5444490" cy="447270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40" y="9440646"/>
            <a:ext cx="2949099" cy="496967"/>
          </a:xfrm>
          <a:prstGeom prst="rect">
            <a:avLst/>
          </a:prstGeom>
        </p:spPr>
        <p:txBody>
          <a:bodyPr vert="horz" lIns="93324" tIns="46662" rIns="93324" bIns="46662" rtlCol="0" anchor="b"/>
          <a:lstStyle>
            <a:lvl1pPr algn="r">
              <a:defRPr sz="1200"/>
            </a:lvl1pPr>
          </a:lstStyle>
          <a:p>
            <a:fld id="{537ED7AC-D90E-44FA-813E-55CE8F1A06C9}" type="slidenum">
              <a:rPr lang="en-US" smtClean="0"/>
              <a:pPr/>
              <a:t>‹#›</a:t>
            </a:fld>
            <a:endParaRPr lang="en-US" dirty="0"/>
          </a:p>
        </p:txBody>
      </p:sp>
    </p:spTree>
    <p:extLst>
      <p:ext uri="{BB962C8B-B14F-4D97-AF65-F5344CB8AC3E}">
        <p14:creationId xmlns:p14="http://schemas.microsoft.com/office/powerpoint/2010/main" val="12560553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6/24/2011 11:39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027" name="Picture 3" descr="D:\_Active projects\7 - Microsoft Innovative Schools Toolkit update\Microsoft photography\Media Bank downloads\Source JPGs\edu_sing1_7197.jpg"/>
          <p:cNvPicPr>
            <a:picLocks noChangeAspect="1" noChangeArrowheads="1"/>
          </p:cNvPicPr>
          <p:nvPr userDrawn="1"/>
        </p:nvPicPr>
        <p:blipFill>
          <a:blip r:embed="rId2"/>
          <a:srcRect l="23402" r="6393"/>
          <a:stretch>
            <a:fillRect/>
          </a:stretch>
        </p:blipFill>
        <p:spPr bwMode="auto">
          <a:xfrm>
            <a:off x="5019675" y="662940"/>
            <a:ext cx="3514725" cy="3337560"/>
          </a:xfrm>
          <a:prstGeom prst="rect">
            <a:avLst/>
          </a:prstGeom>
          <a:noFill/>
        </p:spPr>
      </p:pic>
      <p:pic>
        <p:nvPicPr>
          <p:cNvPr id="11" name="Picture 3" descr="D:\_Active projects\7 - Microsoft Innovative Schools Toolkit update\Images\PowerPoint backgrounds\blueTitle.png"/>
          <p:cNvPicPr>
            <a:picLocks noChangeAspect="1" noChangeArrowheads="1"/>
          </p:cNvPicPr>
          <p:nvPr userDrawn="1"/>
        </p:nvPicPr>
        <p:blipFill>
          <a:blip r:embed="rId3" cstate="print"/>
          <a:srcRect/>
          <a:stretch>
            <a:fillRect/>
          </a:stretch>
        </p:blipFill>
        <p:spPr bwMode="auto">
          <a:xfrm>
            <a:off x="0" y="4753"/>
            <a:ext cx="9144000" cy="6853247"/>
          </a:xfrm>
          <a:prstGeom prst="rect">
            <a:avLst/>
          </a:prstGeom>
          <a:noFill/>
        </p:spPr>
      </p:pic>
      <p:pic>
        <p:nvPicPr>
          <p:cNvPr id="12" name="Picture 2" descr="M:\Public Sector\FY10 Active Jobs\SLX00019_PiL_More Templates\STUDIO\Print\PiL_PPT\Partners-in-Learning_2_bL_r.png"/>
          <p:cNvPicPr>
            <a:picLocks noChangeAspect="1" noChangeArrowheads="1"/>
          </p:cNvPicPr>
          <p:nvPr userDrawn="1"/>
        </p:nvPicPr>
        <p:blipFill>
          <a:blip r:embed="rId4" cstate="email"/>
          <a:srcRect/>
          <a:stretch>
            <a:fillRect/>
          </a:stretch>
        </p:blipFill>
        <p:spPr bwMode="auto">
          <a:xfrm>
            <a:off x="457200" y="6146958"/>
            <a:ext cx="1766618" cy="408395"/>
          </a:xfrm>
          <a:prstGeom prst="rect">
            <a:avLst/>
          </a:prstGeom>
          <a:noFill/>
        </p:spPr>
      </p:pic>
      <p:pic>
        <p:nvPicPr>
          <p:cNvPr id="1026" name="Picture 2" descr="D:\_Active projects\7 - Microsoft Innovative Schools Toolkit update\Images\Action icons\actionLeavesBlue.png"/>
          <p:cNvPicPr>
            <a:picLocks noChangeAspect="1" noChangeArrowheads="1"/>
          </p:cNvPicPr>
          <p:nvPr userDrawn="1"/>
        </p:nvPicPr>
        <p:blipFill>
          <a:blip r:embed="rId5">
            <a:lum bright="-7000"/>
          </a:blip>
          <a:srcRect/>
          <a:stretch>
            <a:fillRect/>
          </a:stretch>
        </p:blipFill>
        <p:spPr bwMode="auto">
          <a:xfrm>
            <a:off x="3771900" y="647700"/>
            <a:ext cx="1247775" cy="1447800"/>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6714240" cy="792162"/>
          </a:xfrm>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914400" y="1600200"/>
            <a:ext cx="7781040" cy="4530360"/>
          </a:xfrm>
        </p:spPr>
        <p:txBody>
          <a:bodyPr/>
          <a:lstStyle>
            <a:lvl1pPr marL="285750" indent="-285750">
              <a:spcAft>
                <a:spcPts val="0"/>
              </a:spcAft>
              <a:buClr>
                <a:srgbClr val="5490CA"/>
              </a:buClr>
              <a:buSzPct val="110000"/>
              <a:buFont typeface="Arial"/>
              <a:buChar char="•"/>
              <a:defRPr sz="1800">
                <a:solidFill>
                  <a:srgbClr val="000000"/>
                </a:solidFill>
                <a:effectLst/>
              </a:defRPr>
            </a:lvl1pPr>
            <a:lvl2pPr marL="569913" indent="-284163">
              <a:buFont typeface="Lucida Grande"/>
              <a:buChar char="-"/>
              <a:defRPr sz="1600">
                <a:solidFill>
                  <a:srgbClr val="000000"/>
                </a:solidFill>
              </a:defRPr>
            </a:lvl2pPr>
            <a:lvl3pPr marL="855663" indent="-285750">
              <a:defRPr sz="1600">
                <a:solidFill>
                  <a:srgbClr val="000000"/>
                </a:solidFill>
              </a:defRPr>
            </a:lvl3pPr>
            <a:lvl4pPr marL="1139825" indent="-284163">
              <a:defRPr sz="16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6714240" cy="7921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4400" y="1097280"/>
            <a:ext cx="7781040" cy="631123"/>
          </a:xfrm>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914400" y="1600200"/>
            <a:ext cx="7781040" cy="4530360"/>
          </a:xfrm>
        </p:spPr>
        <p:txBody>
          <a:bodyPr/>
          <a:lstStyle>
            <a:lvl1pPr marL="285750" indent="-285750">
              <a:spcAft>
                <a:spcPts val="0"/>
              </a:spcAft>
              <a:buClr>
                <a:srgbClr val="5490CA"/>
              </a:buClr>
              <a:buSzPct val="110000"/>
              <a:buFont typeface="Arial"/>
              <a:buChar char="•"/>
              <a:defRPr sz="1800">
                <a:solidFill>
                  <a:srgbClr val="000000"/>
                </a:solidFill>
                <a:effectLst/>
              </a:defRPr>
            </a:lvl1pPr>
            <a:lvl2pPr marL="569913" indent="-284163">
              <a:buFont typeface="Lucida Grande"/>
              <a:buChar char="-"/>
              <a:defRPr sz="1600">
                <a:solidFill>
                  <a:srgbClr val="000000"/>
                </a:solidFill>
              </a:defRPr>
            </a:lvl2pPr>
            <a:lvl3pPr marL="855663" indent="-285750">
              <a:defRPr sz="1600">
                <a:solidFill>
                  <a:srgbClr val="000000"/>
                </a:solidFill>
              </a:defRPr>
            </a:lvl3pPr>
            <a:lvl4pPr marL="1139825" indent="-284163">
              <a:defRPr sz="16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7781040" cy="792162"/>
          </a:xfrm>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circles-yellow.png"/>
          <p:cNvPicPr>
            <a:picLocks noChangeAspect="1"/>
          </p:cNvPicPr>
          <p:nvPr userDrawn="1"/>
        </p:nvPicPr>
        <p:blipFill>
          <a:blip r:embed="rId3" cstate="email">
            <a:alphaModFix amt="60000"/>
          </a:blip>
          <a:stretch>
            <a:fillRect/>
          </a:stretch>
        </p:blipFill>
        <p:spPr>
          <a:xfrm>
            <a:off x="7831655" y="3636400"/>
            <a:ext cx="1133815" cy="2262033"/>
          </a:xfrm>
          <a:prstGeom prst="rect">
            <a:avLst/>
          </a:prstGeom>
        </p:spPr>
      </p:pic>
      <p:sp>
        <p:nvSpPr>
          <p:cNvPr id="8" name="Text Placeholder 7"/>
          <p:cNvSpPr>
            <a:spLocks noGrp="1"/>
          </p:cNvSpPr>
          <p:nvPr>
            <p:ph type="body" sz="quarter" idx="13"/>
          </p:nvPr>
        </p:nvSpPr>
        <p:spPr>
          <a:xfrm>
            <a:off x="914400" y="1600200"/>
            <a:ext cx="7781040" cy="4530360"/>
          </a:xfrm>
        </p:spPr>
        <p:txBody>
          <a:bodyPr/>
          <a:lstStyle>
            <a:lvl1pPr marL="285750" indent="-285750">
              <a:spcAft>
                <a:spcPts val="0"/>
              </a:spcAft>
              <a:buClr>
                <a:schemeClr val="bg1"/>
              </a:buClr>
              <a:buSzPct val="110000"/>
              <a:buFont typeface="Arial"/>
              <a:buChar char="•"/>
              <a:defRPr sz="1800">
                <a:solidFill>
                  <a:schemeClr val="bg1"/>
                </a:solidFill>
                <a:effectLst/>
              </a:defRPr>
            </a:lvl1pPr>
            <a:lvl2pPr marL="569913" indent="-284163">
              <a:buClr>
                <a:schemeClr val="bg1"/>
              </a:buClr>
              <a:buFont typeface="Lucida Grande"/>
              <a:buChar char="-"/>
              <a:defRPr sz="1600">
                <a:solidFill>
                  <a:schemeClr val="bg1"/>
                </a:solidFill>
              </a:defRPr>
            </a:lvl2pPr>
            <a:lvl3pPr marL="855663" indent="-285750">
              <a:buClr>
                <a:schemeClr val="bg1"/>
              </a:buClr>
              <a:defRPr sz="1600">
                <a:solidFill>
                  <a:schemeClr val="bg1"/>
                </a:solidFill>
              </a:defRPr>
            </a:lvl3pPr>
            <a:lvl4pPr marL="1139825" indent="-284163">
              <a:buClr>
                <a:schemeClr val="bg1"/>
              </a:buClr>
              <a:defRPr sz="1600" baseline="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Titl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8813800" cy="792162"/>
          </a:xfrm>
        </p:spPr>
        <p:txBody>
          <a:bodyPr/>
          <a:lstStyle>
            <a:lvl1pPr algn="ctr">
              <a:defRPr>
                <a:solidFill>
                  <a:srgbClr val="FFFFFF"/>
                </a:solidFill>
              </a:defRPr>
            </a:lvl1pPr>
          </a:lstStyle>
          <a:p>
            <a:r>
              <a:rPr lang="en-US" dirty="0" smtClean="0"/>
              <a:t>Click to edit Master title style</a:t>
            </a:r>
            <a:endParaRPr lang="en-US" dirty="0"/>
          </a:p>
        </p:txBody>
      </p:sp>
      <p:pic>
        <p:nvPicPr>
          <p:cNvPr id="6" name="Picture 5" descr="yellow-square.png"/>
          <p:cNvPicPr>
            <a:picLocks noChangeAspect="1"/>
          </p:cNvPicPr>
          <p:nvPr userDrawn="1"/>
        </p:nvPicPr>
        <p:blipFill>
          <a:blip r:embed="rId3" cstate="email">
            <a:lum/>
            <a:alphaModFix amt="60000"/>
          </a:blip>
          <a:stretch>
            <a:fillRect/>
          </a:stretch>
        </p:blipFill>
        <p:spPr>
          <a:xfrm>
            <a:off x="6623580" y="3687815"/>
            <a:ext cx="1987020" cy="2117982"/>
          </a:xfrm>
          <a:prstGeom prst="rect">
            <a:avLst/>
          </a:prstGeom>
        </p:spPr>
      </p:pic>
      <p:pic>
        <p:nvPicPr>
          <p:cNvPr id="8" name="Picture 2" descr="M:\Public Sector\FY10 Active Jobs\SLX00019_PiL_More Templates\STUDIO\Print\PiL_PPT\Partners-in-Learning_2_bL_r.png"/>
          <p:cNvPicPr>
            <a:picLocks noChangeAspect="1" noChangeArrowheads="1"/>
          </p:cNvPicPr>
          <p:nvPr userDrawn="1"/>
        </p:nvPicPr>
        <p:blipFill>
          <a:blip r:embed="rId4" cstate="email"/>
          <a:srcRect/>
          <a:stretch>
            <a:fillRect/>
          </a:stretch>
        </p:blipFill>
        <p:spPr bwMode="auto">
          <a:xfrm>
            <a:off x="339247" y="6146958"/>
            <a:ext cx="1766618" cy="408395"/>
          </a:xfrm>
          <a:prstGeom prst="rect">
            <a:avLst/>
          </a:prstGeom>
          <a:noFill/>
        </p:spPr>
      </p:pic>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6714240" cy="7921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4400" y="1600200"/>
            <a:ext cx="3749520" cy="4525963"/>
          </a:xfrm>
        </p:spPr>
        <p:txBody>
          <a:bodyPr/>
          <a:lstStyle>
            <a:lvl1pPr>
              <a:defRPr sz="2200">
                <a:solidFill>
                  <a:schemeClr val="tx2"/>
                </a:solidFill>
              </a:defRPr>
            </a:lvl1pPr>
            <a:lvl2pPr marL="285750" indent="-285750">
              <a:buClr>
                <a:srgbClr val="5490CA"/>
              </a:buClr>
              <a:buSzPct val="110000"/>
              <a:buFont typeface="Arial"/>
              <a:buChar char="•"/>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
        <p:nvSpPr>
          <p:cNvPr id="4" name="Content Placeholder 3"/>
          <p:cNvSpPr>
            <a:spLocks noGrp="1"/>
          </p:cNvSpPr>
          <p:nvPr>
            <p:ph sz="half" idx="2"/>
          </p:nvPr>
        </p:nvSpPr>
        <p:spPr>
          <a:xfrm>
            <a:off x="4937760" y="1600200"/>
            <a:ext cx="3733800" cy="4525963"/>
          </a:xfrm>
        </p:spPr>
        <p:txBody>
          <a:bodyPr/>
          <a:lstStyle>
            <a:lvl1pPr>
              <a:defRPr sz="2200"/>
            </a:lvl1pPr>
            <a:lvl2pPr marL="285750" indent="-285750">
              <a:buClr>
                <a:srgbClr val="5490CA"/>
              </a:buClr>
              <a:buSzPct val="110000"/>
              <a:buFont typeface="Arial"/>
              <a:buChar char="•"/>
              <a:defRPr sz="1800">
                <a:solidFill>
                  <a:schemeClr val="accent6">
                    <a:lumMod val="50000"/>
                  </a:schemeClr>
                </a:solidFill>
              </a:defRPr>
            </a:lvl2pPr>
            <a:lvl3pPr>
              <a:defRPr sz="2000"/>
            </a:lvl3pPr>
            <a:lvl4pPr marL="569913" indent="-284163">
              <a:defRPr sz="1600">
                <a:solidFill>
                  <a:schemeClr val="accent6">
                    <a:lumMod val="50000"/>
                  </a:schemeClr>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6714240" cy="792162"/>
          </a:xfrm>
        </p:spPr>
        <p:txBody>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914400" y="1371600"/>
            <a:ext cx="7407120" cy="4885440"/>
          </a:xfrm>
        </p:spPr>
        <p:txBody>
          <a:bodyPr/>
          <a:lstStyle>
            <a:lvl1pPr>
              <a:defRPr>
                <a:solidFill>
                  <a:schemeClr val="accent6">
                    <a:lumMod val="50000"/>
                  </a:schemeClr>
                </a:solidFill>
                <a:effectLst/>
                <a:latin typeface="Consolas"/>
                <a:cs typeface="Consolas"/>
              </a:defRPr>
            </a:lvl1pPr>
            <a:lvl2pPr marL="346075" indent="0">
              <a:buFont typeface="Arial"/>
              <a:buNone/>
              <a:defRPr baseline="0">
                <a:solidFill>
                  <a:schemeClr val="accent6">
                    <a:lumMod val="50000"/>
                  </a:schemeClr>
                </a:solidFill>
                <a:latin typeface="Consolas"/>
                <a:cs typeface="Consolas"/>
              </a:defRPr>
            </a:lvl2pPr>
            <a:lvl3pPr>
              <a:buNone/>
              <a:defRPr sz="1800" baseline="0">
                <a:solidFill>
                  <a:schemeClr val="accent6">
                    <a:lumMod val="50000"/>
                  </a:schemeClr>
                </a:solidFill>
                <a:latin typeface="Consolas"/>
                <a:cs typeface="Consolas"/>
              </a:defRPr>
            </a:lvl3pPr>
          </a:lstStyle>
          <a:p>
            <a:pPr lvl="0"/>
            <a:r>
              <a:rPr lang="en-US" dirty="0" smtClean="0"/>
              <a:t>Click to edit Master text styles</a:t>
            </a:r>
          </a:p>
          <a:p>
            <a:pPr lvl="1"/>
            <a:r>
              <a:rPr lang="en-US" dirty="0" smtClean="0">
                <a:solidFill>
                  <a:srgbClr val="A4A5A5"/>
                </a:solidFill>
              </a:rPr>
              <a:t>Second level</a:t>
            </a:r>
          </a:p>
          <a:p>
            <a:pPr lvl="2"/>
            <a:r>
              <a:rPr lang="en-US" sz="1800" dirty="0" smtClean="0">
                <a:solidFill>
                  <a:srgbClr val="A4A5A5"/>
                </a:solidFill>
              </a:rPr>
              <a:t>Third level</a:t>
            </a:r>
            <a:endParaRPr lang="en-US" dirty="0" smtClean="0"/>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6714240" cy="792162"/>
          </a:xfrm>
        </p:spPr>
        <p:txBody>
          <a:bodyPr/>
          <a:lstStyle/>
          <a:p>
            <a:r>
              <a:rPr lang="en-US" dirty="0" smtClean="0"/>
              <a:t>Click to edit Master title style</a:t>
            </a:r>
            <a:endParaRPr lang="en-US" dirty="0"/>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880" y="342198"/>
            <a:ext cx="6714240" cy="792162"/>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1960" y="1154477"/>
            <a:ext cx="7781040" cy="63112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736" r:id="rId2"/>
    <p:sldLayoutId id="2147483731" r:id="rId3"/>
    <p:sldLayoutId id="2147483730" r:id="rId4"/>
    <p:sldLayoutId id="2147483734" r:id="rId5"/>
    <p:sldLayoutId id="2147483726" r:id="rId6"/>
    <p:sldLayoutId id="2147483727" r:id="rId7"/>
    <p:sldLayoutId id="2147483728" r:id="rId8"/>
    <p:sldLayoutId id="2147483729" r:id="rId9"/>
  </p:sldLayoutIdLst>
  <p:transition spd="med">
    <p:wipe/>
  </p:transition>
  <p:txStyles>
    <p:titleStyle>
      <a:lvl1pPr algn="l" defTabSz="457200" rtl="0" eaLnBrk="1" latinLnBrk="0" hangingPunct="1">
        <a:spcBef>
          <a:spcPct val="0"/>
        </a:spcBef>
        <a:buNone/>
        <a:defRPr sz="3000" kern="1200">
          <a:solidFill>
            <a:srgbClr val="000000"/>
          </a:solidFill>
          <a:effectLst/>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tx2"/>
          </a:solidFill>
          <a:effectLst/>
          <a:latin typeface="+mn-lt"/>
          <a:ea typeface="+mn-ea"/>
          <a:cs typeface="+mn-cs"/>
        </a:defRPr>
      </a:lvl1pPr>
      <a:lvl2pPr marL="346075" indent="-346075" algn="l" defTabSz="457200" rtl="0" eaLnBrk="1" latinLnBrk="0" hangingPunct="1">
        <a:lnSpc>
          <a:spcPct val="120000"/>
        </a:lnSpc>
        <a:spcBef>
          <a:spcPct val="20000"/>
        </a:spcBef>
        <a:buSzPct val="100000"/>
        <a:buFontTx/>
        <a:buBlip>
          <a:blip r:embed="rId12"/>
        </a:buBlip>
        <a:defRPr sz="1800" kern="1200">
          <a:solidFill>
            <a:srgbClr val="A4A5A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kola21.sk/public/media/5847/Navodne_otazky.do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www.skola21.sk/public/media/5847/Mapa_zapojenia_zainteresovanych.doc"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65760" y="2522250"/>
            <a:ext cx="4739640" cy="1395858"/>
          </a:xfrm>
          <a:prstGeom prst="rect">
            <a:avLst/>
          </a:prstGeom>
          <a:effectLst/>
        </p:spPr>
        <p:txBody>
          <a:bodyPr anchor="t">
            <a:noAutofit/>
          </a:bodyPr>
          <a:lstStyle>
            <a:lvl1pPr algn="l">
              <a:lnSpc>
                <a:spcPct val="90000"/>
              </a:lnSpc>
              <a:defRPr sz="3000" b="0">
                <a:solidFill>
                  <a:schemeClr val="bg1"/>
                </a:solidFill>
                <a:effectLst/>
              </a:defRPr>
            </a:lvl1pPr>
          </a:lstStyle>
          <a:p>
            <a:r>
              <a:rPr kumimoji="0" lang="en-US" sz="3000" b="0" i="0" u="none" strike="noStrike" kern="1200" cap="none" spc="0" normalizeH="0" baseline="0" noProof="0" dirty="0" smtClean="0">
                <a:ln>
                  <a:noFill/>
                </a:ln>
                <a:solidFill>
                  <a:schemeClr val="bg1"/>
                </a:solidFill>
                <a:effectLst/>
                <a:uLnTx/>
                <a:uFillTx/>
                <a:latin typeface="+mj-lt"/>
                <a:ea typeface="+mj-ea"/>
                <a:cs typeface="+mj-cs"/>
              </a:rPr>
              <a:t>Workshop </a:t>
            </a:r>
            <a:r>
              <a:rPr kumimoji="0" lang="sk-SK" sz="3000" b="0" i="0" u="none" strike="noStrike" kern="1200" cap="none" spc="0" normalizeH="0" baseline="0" noProof="0" dirty="0" smtClean="0">
                <a:ln>
                  <a:noFill/>
                </a:ln>
                <a:solidFill>
                  <a:schemeClr val="bg1"/>
                </a:solidFill>
                <a:effectLst/>
                <a:uLnTx/>
                <a:uFillTx/>
                <a:latin typeface="+mj-lt"/>
                <a:ea typeface="+mj-ea"/>
                <a:cs typeface="+mj-cs"/>
              </a:rPr>
              <a:t>1</a:t>
            </a:r>
            <a:r>
              <a:rPr kumimoji="0" lang="en-US" sz="3000" b="0" i="0" u="none" strike="noStrike" kern="1200" cap="none" spc="0" normalizeH="0" baseline="0" noProof="0" dirty="0" smtClean="0">
                <a:ln>
                  <a:noFill/>
                </a:ln>
                <a:solidFill>
                  <a:schemeClr val="bg1"/>
                </a:solidFill>
                <a:effectLst/>
                <a:uLnTx/>
                <a:uFillTx/>
                <a:latin typeface="+mj-lt"/>
                <a:ea typeface="+mj-ea"/>
                <a:cs typeface="+mj-cs"/>
              </a:rPr>
              <a:t>: </a:t>
            </a:r>
            <a:br>
              <a:rPr kumimoji="0" lang="en-US" sz="3000" b="0" i="0" u="none" strike="noStrike" kern="1200" cap="none" spc="0" normalizeH="0" baseline="0" noProof="0" dirty="0" smtClean="0">
                <a:ln>
                  <a:noFill/>
                </a:ln>
                <a:solidFill>
                  <a:schemeClr val="bg1"/>
                </a:solidFill>
                <a:effectLst/>
                <a:uLnTx/>
                <a:uFillTx/>
                <a:latin typeface="+mj-lt"/>
                <a:ea typeface="+mj-ea"/>
                <a:cs typeface="+mj-cs"/>
              </a:rPr>
            </a:br>
            <a:r>
              <a:rPr lang="sk-SK" dirty="0" smtClean="0"/>
              <a:t>Plánovanie a zapojenie</a:t>
            </a:r>
          </a:p>
          <a:p>
            <a:r>
              <a:rPr lang="sk-SK" dirty="0" smtClean="0"/>
              <a:t>zainteresovaných strán</a:t>
            </a:r>
          </a:p>
          <a:p>
            <a:pPr lvl="0">
              <a:spcBef>
                <a:spcPct val="0"/>
              </a:spcBef>
              <a:defRPr/>
            </a:pPr>
            <a:endParaRPr lang="en-US" dirty="0" smtClean="0">
              <a:latin typeface="+mj-lt"/>
              <a:ea typeface="+mj-ea"/>
              <a:cs typeface="+mj-cs"/>
            </a:endParaRPr>
          </a:p>
        </p:txBody>
      </p:sp>
      <p:sp>
        <p:nvSpPr>
          <p:cNvPr id="7" name="Subtitle 2"/>
          <p:cNvSpPr txBox="1">
            <a:spLocks/>
          </p:cNvSpPr>
          <p:nvPr/>
        </p:nvSpPr>
        <p:spPr>
          <a:xfrm>
            <a:off x="365760" y="4346733"/>
            <a:ext cx="3226320" cy="1066800"/>
          </a:xfrm>
          <a:prstGeom prst="rect">
            <a:avLst/>
          </a:prstGeo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0" i="0" u="none" strike="noStrike" kern="1200" cap="none" spc="0" normalizeH="0" baseline="0" noProof="0" dirty="0" smtClean="0">
                <a:ln>
                  <a:noFill/>
                </a:ln>
                <a:solidFill>
                  <a:srgbClr val="FFFFFF"/>
                </a:solidFill>
                <a:effectLst/>
                <a:uLnTx/>
                <a:uFillTx/>
                <a:latin typeface="+mn-lt"/>
                <a:ea typeface="+mn-ea"/>
                <a:cs typeface="+mn-cs"/>
              </a:rPr>
              <a:t>D</a:t>
            </a:r>
            <a:r>
              <a:rPr kumimoji="0" lang="sk-SK" sz="1600" b="0" i="0" u="none" strike="noStrike" kern="1200" cap="none" spc="0" normalizeH="0" baseline="0" noProof="0" dirty="0" err="1" smtClean="0">
                <a:ln>
                  <a:noFill/>
                </a:ln>
                <a:solidFill>
                  <a:srgbClr val="FFFFFF"/>
                </a:solidFill>
                <a:effectLst/>
                <a:uLnTx/>
                <a:uFillTx/>
                <a:latin typeface="+mn-lt"/>
                <a:ea typeface="+mn-ea"/>
                <a:cs typeface="+mn-cs"/>
              </a:rPr>
              <a:t>átum</a:t>
            </a:r>
            <a:r>
              <a:rPr kumimoji="0" lang="sk-SK" sz="1600" b="0" i="0" u="none" strike="noStrike" kern="1200" cap="none" spc="0" normalizeH="0" baseline="0" noProof="0" dirty="0" smtClean="0">
                <a:ln>
                  <a:noFill/>
                </a:ln>
                <a:solidFill>
                  <a:srgbClr val="FFFFFF"/>
                </a:solidFill>
                <a:effectLst/>
                <a:uLnTx/>
                <a:uFillTx/>
                <a:latin typeface="+mn-lt"/>
                <a:ea typeface="+mn-ea"/>
                <a:cs typeface="+mn-cs"/>
              </a:rPr>
              <a:t>:</a:t>
            </a:r>
            <a:r>
              <a:rPr kumimoji="0" lang="en-US" sz="1600" b="0" i="0" u="none" strike="noStrike" kern="1200" cap="none" spc="0" normalizeH="0" baseline="0" noProof="0" dirty="0" smtClean="0">
                <a:ln>
                  <a:noFill/>
                </a:ln>
                <a:solidFill>
                  <a:srgbClr val="FFFFFF"/>
                </a:solidFill>
                <a:effectLst/>
                <a:uLnTx/>
                <a:uFillTx/>
                <a:latin typeface="+mn-lt"/>
                <a:ea typeface="+mn-ea"/>
                <a:cs typeface="+mn-cs"/>
              </a:rPr>
              <a:t/>
            </a:r>
            <a:br>
              <a:rPr kumimoji="0" lang="en-US" sz="1600" b="0" i="0" u="none" strike="noStrike" kern="1200" cap="none" spc="0" normalizeH="0" baseline="0" noProof="0" dirty="0" smtClean="0">
                <a:ln>
                  <a:noFill/>
                </a:ln>
                <a:solidFill>
                  <a:srgbClr val="FFFFFF"/>
                </a:solidFill>
                <a:effectLst/>
                <a:uLnTx/>
                <a:uFillTx/>
                <a:latin typeface="+mn-lt"/>
                <a:ea typeface="+mn-ea"/>
                <a:cs typeface="+mn-cs"/>
              </a:rPr>
            </a:br>
            <a:r>
              <a:rPr lang="sk-SK" dirty="0" smtClean="0"/>
              <a:t>Meno:</a:t>
            </a:r>
            <a:r>
              <a:rPr kumimoji="0" lang="en-US" sz="1600" b="0" i="0" u="none" strike="noStrike" kern="1200" cap="none" spc="0" normalizeH="0" baseline="0" noProof="0" dirty="0" smtClean="0">
                <a:ln>
                  <a:noFill/>
                </a:ln>
                <a:solidFill>
                  <a:srgbClr val="FFFFFF"/>
                </a:solidFill>
                <a:effectLst/>
                <a:uLnTx/>
                <a:uFillTx/>
                <a:latin typeface="+mn-lt"/>
                <a:ea typeface="+mn-ea"/>
                <a:cs typeface="+mn-cs"/>
              </a:rPr>
              <a:t/>
            </a:r>
            <a:br>
              <a:rPr kumimoji="0" lang="en-US" sz="1600" b="0" i="0" u="none" strike="noStrike" kern="1200" cap="none" spc="0" normalizeH="0" baseline="0" noProof="0" dirty="0" smtClean="0">
                <a:ln>
                  <a:noFill/>
                </a:ln>
                <a:solidFill>
                  <a:srgbClr val="FFFFFF"/>
                </a:solidFill>
                <a:effectLst/>
                <a:uLnTx/>
                <a:uFillTx/>
                <a:latin typeface="+mn-lt"/>
                <a:ea typeface="+mn-ea"/>
                <a:cs typeface="+mn-cs"/>
              </a:rPr>
            </a:br>
            <a:r>
              <a:rPr lang="sk-SK" dirty="0" smtClean="0"/>
              <a:t>Názov:</a:t>
            </a:r>
            <a:r>
              <a:rPr kumimoji="0" lang="en-US" sz="1600" b="0" i="0" u="none" strike="noStrike" kern="1200" cap="none" spc="0" normalizeH="0" baseline="0" noProof="0" dirty="0" smtClean="0">
                <a:ln>
                  <a:noFill/>
                </a:ln>
                <a:solidFill>
                  <a:srgbClr val="FFFFFF"/>
                </a:solidFill>
                <a:effectLst/>
                <a:uLnTx/>
                <a:uFillTx/>
                <a:latin typeface="+mn-lt"/>
                <a:ea typeface="+mn-ea"/>
                <a:cs typeface="+mn-cs"/>
              </a:rPr>
              <a:t/>
            </a:r>
            <a:br>
              <a:rPr kumimoji="0" lang="en-US" sz="1600" b="0" i="0" u="none" strike="noStrike" kern="1200" cap="none" spc="0" normalizeH="0" baseline="0" noProof="0" dirty="0" smtClean="0">
                <a:ln>
                  <a:noFill/>
                </a:ln>
                <a:solidFill>
                  <a:srgbClr val="FFFFFF"/>
                </a:solidFill>
                <a:effectLst/>
                <a:uLnTx/>
                <a:uFillTx/>
                <a:latin typeface="+mn-lt"/>
                <a:ea typeface="+mn-ea"/>
                <a:cs typeface="+mn-cs"/>
              </a:rPr>
            </a:br>
            <a:r>
              <a:rPr kumimoji="0" lang="en-US" sz="1600" b="0" i="0" u="none" strike="noStrike" kern="1200" cap="none" spc="0" normalizeH="0" baseline="0" noProof="0" dirty="0" smtClean="0">
                <a:ln>
                  <a:noFill/>
                </a:ln>
                <a:solidFill>
                  <a:srgbClr val="FFFFFF"/>
                </a:solidFill>
                <a:effectLst/>
                <a:uLnTx/>
                <a:uFillTx/>
                <a:latin typeface="+mn-lt"/>
                <a:ea typeface="+mn-ea"/>
                <a:cs typeface="+mn-cs"/>
              </a:rPr>
              <a:t>Microsoft Corporation</a:t>
            </a:r>
            <a:endParaRPr kumimoji="0" lang="en-US"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Subtitle 2"/>
          <p:cNvSpPr txBox="1">
            <a:spLocks/>
          </p:cNvSpPr>
          <p:nvPr/>
        </p:nvSpPr>
        <p:spPr>
          <a:xfrm>
            <a:off x="347450" y="6002135"/>
            <a:ext cx="2419515" cy="703817"/>
          </a:xfrm>
          <a:prstGeom prst="rect">
            <a:avLst/>
          </a:prstGeo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0" i="0" u="none" strike="noStrike" kern="1200" cap="none" spc="0" normalizeH="0" baseline="0" noProof="0" dirty="0" smtClean="0">
                <a:ln>
                  <a:noFill/>
                </a:ln>
                <a:solidFill>
                  <a:srgbClr val="FFFFFF"/>
                </a:solidFill>
                <a:effectLst/>
                <a:uLnTx/>
                <a:uFillTx/>
                <a:latin typeface="+mn-lt"/>
                <a:ea typeface="+mn-ea"/>
                <a:cs typeface="+mn-cs"/>
              </a:rPr>
              <a:t>Microsoft </a:t>
            </a:r>
            <a:r>
              <a:rPr lang="sk-SK" dirty="0" smtClean="0"/>
              <a:t/>
            </a:r>
            <a:br>
              <a:rPr lang="sk-SK" dirty="0" smtClean="0"/>
            </a:br>
            <a:r>
              <a:rPr lang="sk-SK" dirty="0" smtClean="0"/>
              <a:t>Partneri vo vzdelávaní</a:t>
            </a:r>
            <a:endParaRPr kumimoji="0" lang="sk-SK" sz="16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5759" y="365760"/>
            <a:ext cx="8382001" cy="792162"/>
          </a:xfrm>
          <a:prstGeom prst="rect">
            <a:avLst/>
          </a:prstGeom>
        </p:spPr>
        <p:txBody>
          <a:bodyPr/>
          <a:lstStyle/>
          <a:p>
            <a:r>
              <a:rPr lang="sk-SK" sz="3000" dirty="0" smtClean="0">
                <a:solidFill>
                  <a:schemeClr val="tx2">
                    <a:lumMod val="10000"/>
                  </a:schemeClr>
                </a:solidFill>
              </a:rPr>
              <a:t>Role zainteresovaných strán </a:t>
            </a:r>
            <a:endParaRPr lang="sk-SK" sz="3000" dirty="0">
              <a:solidFill>
                <a:schemeClr val="tx2">
                  <a:lumMod val="10000"/>
                </a:schemeClr>
              </a:solidFill>
            </a:endParaRPr>
          </a:p>
        </p:txBody>
      </p:sp>
      <p:graphicFrame>
        <p:nvGraphicFramePr>
          <p:cNvPr id="4" name="Group 26"/>
          <p:cNvGraphicFramePr>
            <a:graphicFrameLocks noGrp="1"/>
          </p:cNvGraphicFramePr>
          <p:nvPr/>
        </p:nvGraphicFramePr>
        <p:xfrm>
          <a:off x="431799" y="1316726"/>
          <a:ext cx="8297863" cy="4770961"/>
        </p:xfrm>
        <a:graphic>
          <a:graphicData uri="http://schemas.openxmlformats.org/drawingml/2006/table">
            <a:tbl>
              <a:tblPr bandRow="1">
                <a:tableStyleId>{284E427A-3D55-4303-BF80-6455036E1DE7}</a:tableStyleId>
              </a:tblPr>
              <a:tblGrid>
                <a:gridCol w="2988051"/>
                <a:gridCol w="5309812"/>
              </a:tblGrid>
              <a:tr h="471576">
                <a:tc>
                  <a:txBody>
                    <a:bodyPr/>
                    <a:lstStyle/>
                    <a:p>
                      <a:pPr algn="ctr">
                        <a:lnSpc>
                          <a:spcPct val="115000"/>
                        </a:lnSpc>
                        <a:spcAft>
                          <a:spcPts val="0"/>
                        </a:spcAft>
                        <a:buFontTx/>
                        <a:buNone/>
                      </a:pPr>
                      <a:r>
                        <a:rPr lang="sk-SK" sz="2000" dirty="0" smtClean="0">
                          <a:solidFill>
                            <a:srgbClr val="FFFBF8"/>
                          </a:solidFill>
                          <a:latin typeface="Arial"/>
                          <a:ea typeface="Times New Roman"/>
                          <a:cs typeface="Times New Roman"/>
                        </a:rPr>
                        <a:t>Stupeň delegovania</a:t>
                      </a:r>
                      <a:endParaRPr lang="sk-SK" sz="2000" dirty="0">
                        <a:latin typeface="Calibri"/>
                        <a:ea typeface="Times New Roman"/>
                        <a:cs typeface="Times New Roman"/>
                      </a:endParaRPr>
                    </a:p>
                  </a:txBody>
                  <a:tcPr marL="0" marR="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0" u="none" strike="noStrike" cap="none" normalizeH="0" baseline="0" dirty="0" smtClean="0">
                          <a:ln>
                            <a:noFill/>
                          </a:ln>
                          <a:effectLst/>
                        </a:rPr>
                        <a:t>Vysvetlenie</a:t>
                      </a:r>
                      <a:endParaRPr kumimoji="0" lang="en-GB" sz="2000" b="0" i="0" u="none" strike="noStrike" cap="none" normalizeH="0" baseline="0" dirty="0" smtClean="0">
                        <a:ln>
                          <a:noFill/>
                        </a:ln>
                        <a:solidFill>
                          <a:schemeClr val="bg1"/>
                        </a:solidFill>
                        <a:effectLst/>
                        <a:latin typeface="Arial" charset="0"/>
                        <a:cs typeface="Times New Roman" pitchFamily="-122" charset="0"/>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884205">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Delegované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mn-lt"/>
                          <a:ea typeface="Times New Roman"/>
                        </a:rPr>
                        <a:t>Zainteresovaným stranám, na ktorých je delegovaná zodpovednosť, dajte k dispozícii rámec a  poskytujte im poradenstvo. </a:t>
                      </a:r>
                      <a:endParaRPr lang="sk-SK" sz="1800" dirty="0">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649606">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Podieľanie sa na rozvoji</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mn-lt"/>
                          <a:ea typeface="Times New Roman"/>
                        </a:rPr>
                        <a:t>Vytvorte harmonogram schôdzok, uvoľnení študentov  z vyučovania v prípade potreby. </a:t>
                      </a:r>
                      <a:endParaRPr lang="sk-SK" sz="1800" dirty="0">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1149467">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Konzultované a diskutované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mn-lt"/>
                          <a:ea typeface="Times New Roman"/>
                        </a:rPr>
                        <a:t>Vytvorte „pracovnú verziu dokumentu“  na zber komentárov. Po uzávierke zhrňte zapísané  komentáre. Pri ich  prediskutovanie naplánujte spoločné stretnutie. </a:t>
                      </a:r>
                      <a:endParaRPr lang="sk-SK" sz="1800" dirty="0">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707374">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Konzultované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mn-lt"/>
                          <a:ea typeface="Times New Roman"/>
                        </a:rPr>
                        <a:t>Vytvorte </a:t>
                      </a:r>
                      <a:r>
                        <a:rPr lang="sk-SK" sz="1800" dirty="0" smtClean="0">
                          <a:solidFill>
                            <a:srgbClr val="000000"/>
                          </a:solidFill>
                          <a:latin typeface="+mn-lt"/>
                          <a:ea typeface="Times New Roman"/>
                        </a:rPr>
                        <a:t>„pracovnú </a:t>
                      </a:r>
                      <a:r>
                        <a:rPr lang="sk-SK" sz="1800" dirty="0">
                          <a:solidFill>
                            <a:srgbClr val="000000"/>
                          </a:solidFill>
                          <a:latin typeface="+mn-lt"/>
                          <a:ea typeface="Times New Roman"/>
                        </a:rPr>
                        <a:t>verziu dokumentu“, zverejnite ho a </a:t>
                      </a:r>
                      <a:r>
                        <a:rPr lang="sk-SK" sz="1800" dirty="0" smtClean="0">
                          <a:solidFill>
                            <a:srgbClr val="000000"/>
                          </a:solidFill>
                          <a:latin typeface="+mn-lt"/>
                          <a:ea typeface="Times New Roman"/>
                        </a:rPr>
                        <a:t>povzbuďte </a:t>
                      </a:r>
                      <a:r>
                        <a:rPr lang="sk-SK" sz="1800" dirty="0">
                          <a:solidFill>
                            <a:srgbClr val="000000"/>
                          </a:solidFill>
                          <a:latin typeface="+mn-lt"/>
                          <a:ea typeface="Times New Roman"/>
                        </a:rPr>
                        <a:t>ostaných, aby sa k </a:t>
                      </a:r>
                      <a:r>
                        <a:rPr lang="sk-SK" sz="1800" dirty="0" smtClean="0">
                          <a:solidFill>
                            <a:srgbClr val="000000"/>
                          </a:solidFill>
                          <a:latin typeface="+mn-lt"/>
                          <a:ea typeface="Times New Roman"/>
                        </a:rPr>
                        <a:t>nemu</a:t>
                      </a:r>
                      <a:r>
                        <a:rPr lang="sk-SK" sz="1800" baseline="0" dirty="0" smtClean="0">
                          <a:solidFill>
                            <a:srgbClr val="000000"/>
                          </a:solidFill>
                          <a:latin typeface="+mn-lt"/>
                          <a:ea typeface="Times New Roman"/>
                        </a:rPr>
                        <a:t> </a:t>
                      </a:r>
                      <a:r>
                        <a:rPr lang="sk-SK" sz="1800" dirty="0" smtClean="0">
                          <a:solidFill>
                            <a:srgbClr val="000000"/>
                          </a:solidFill>
                          <a:latin typeface="+mn-lt"/>
                          <a:ea typeface="Times New Roman"/>
                        </a:rPr>
                        <a:t>vyjadrili</a:t>
                      </a:r>
                      <a:r>
                        <a:rPr lang="sk-SK" sz="1800" dirty="0">
                          <a:solidFill>
                            <a:srgbClr val="000000"/>
                          </a:solidFill>
                          <a:latin typeface="+mn-lt"/>
                          <a:ea typeface="Times New Roman"/>
                        </a:rPr>
                        <a:t>.</a:t>
                      </a:r>
                      <a:endParaRPr lang="sk-SK" sz="1800" dirty="0">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23181">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Informované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mn-lt"/>
                          <a:ea typeface="Times New Roman"/>
                        </a:rPr>
                        <a:t>Naplánujte výsledok, ktorý bude v škole po ukončení udalosti k dispozícii pre všetkých</a:t>
                      </a:r>
                      <a:r>
                        <a:rPr lang="sk-SK" sz="1800" dirty="0" smtClean="0">
                          <a:solidFill>
                            <a:srgbClr val="000000"/>
                          </a:solidFill>
                          <a:latin typeface="+mn-lt"/>
                          <a:ea typeface="Times New Roman"/>
                        </a:rPr>
                        <a:t>.</a:t>
                      </a:r>
                      <a:endParaRPr lang="sk-SK" sz="1800" dirty="0">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0" y="0"/>
            <a:ext cx="9144000" cy="6858960"/>
          </a:xfrm>
          <a:prstGeom prst="rect">
            <a:avLst/>
          </a:prstGeom>
          <a:noFill/>
        </p:spPr>
      </p:pic>
      <p:sp>
        <p:nvSpPr>
          <p:cNvPr id="2" name="Text Placeholder 3"/>
          <p:cNvSpPr txBox="1">
            <a:spLocks/>
          </p:cNvSpPr>
          <p:nvPr/>
        </p:nvSpPr>
        <p:spPr>
          <a:xfrm>
            <a:off x="693095" y="2584090"/>
            <a:ext cx="4685410" cy="2841944"/>
          </a:xfrm>
          <a:prstGeom prst="rect">
            <a:avLst/>
          </a:prstGeom>
        </p:spPr>
        <p:txBody>
          <a:bodyPr vert="horz" lIns="91440" tIns="45720" rIns="91440" bIns="45720" rtlCol="0">
            <a:normAutofit/>
          </a:bodyPr>
          <a:lstStyle/>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Do rozvrhu doplňte </a:t>
            </a:r>
            <a:r>
              <a:rPr lang="sk-SK" dirty="0" err="1" smtClean="0">
                <a:solidFill>
                  <a:schemeClr val="tx2">
                    <a:lumMod val="10000"/>
                  </a:schemeClr>
                </a:solidFill>
              </a:rPr>
              <a:t>predworkshopové</a:t>
            </a:r>
            <a:r>
              <a:rPr lang="sk-SK" dirty="0" smtClean="0">
                <a:solidFill>
                  <a:schemeClr val="tx2">
                    <a:lumMod val="10000"/>
                  </a:schemeClr>
                </a:solidFill>
              </a:rPr>
              <a:t> aktivity, výstupy z každého </a:t>
            </a:r>
            <a:r>
              <a:rPr lang="sk-SK" dirty="0" err="1" smtClean="0">
                <a:solidFill>
                  <a:schemeClr val="tx2">
                    <a:lumMod val="10000"/>
                  </a:schemeClr>
                </a:solidFill>
              </a:rPr>
              <a:t>workshopu</a:t>
            </a:r>
            <a:r>
              <a:rPr lang="sk-SK" dirty="0" smtClean="0">
                <a:solidFill>
                  <a:schemeClr val="tx2">
                    <a:lumMod val="10000"/>
                  </a:schemeClr>
                </a:solidFill>
              </a:rPr>
              <a:t> aj to, akým spôsobom sa tieto výstupy budú rozosielať na získanie spätnej väzby. </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Doplňte rozvrh svojho </a:t>
            </a:r>
            <a:r>
              <a:rPr lang="sk-SK" dirty="0" err="1" smtClean="0">
                <a:solidFill>
                  <a:schemeClr val="tx2">
                    <a:lumMod val="10000"/>
                  </a:schemeClr>
                </a:solidFill>
              </a:rPr>
              <a:t>workshopu</a:t>
            </a:r>
            <a:r>
              <a:rPr lang="sk-SK" dirty="0" smtClean="0">
                <a:solidFill>
                  <a:schemeClr val="tx2">
                    <a:lumMod val="10000"/>
                  </a:schemeClr>
                </a:solidFill>
              </a:rPr>
              <a:t> na stránku vašej školy /profilu školy/, stránku </a:t>
            </a:r>
            <a:r>
              <a:rPr lang="sk-SK" dirty="0" err="1" smtClean="0">
                <a:solidFill>
                  <a:schemeClr val="tx2">
                    <a:lumMod val="10000"/>
                  </a:schemeClr>
                </a:solidFill>
              </a:rPr>
              <a:t>blogu</a:t>
            </a:r>
            <a:r>
              <a:rPr lang="sk-SK" dirty="0" smtClean="0">
                <a:solidFill>
                  <a:schemeClr val="tx2">
                    <a:lumMod val="10000"/>
                  </a:schemeClr>
                </a:solidFill>
              </a:rPr>
              <a:t>.</a:t>
            </a:r>
            <a:endParaRPr lang="sk-SK" dirty="0">
              <a:solidFill>
                <a:schemeClr val="tx2">
                  <a:lumMod val="10000"/>
                </a:schemeClr>
              </a:solidFill>
            </a:endParaRPr>
          </a:p>
        </p:txBody>
      </p:sp>
      <p:sp>
        <p:nvSpPr>
          <p:cNvPr id="3" name="Title 1"/>
          <p:cNvSpPr txBox="1">
            <a:spLocks/>
          </p:cNvSpPr>
          <p:nvPr/>
        </p:nvSpPr>
        <p:spPr>
          <a:xfrm>
            <a:off x="365760" y="365760"/>
            <a:ext cx="8430790" cy="792162"/>
          </a:xfrm>
          <a:prstGeom prst="rect">
            <a:avLst/>
          </a:prstGeom>
        </p:spPr>
        <p:txBody>
          <a:bodyPr/>
          <a:lstStyle/>
          <a:p>
            <a:pPr lvl="0">
              <a:spcBef>
                <a:spcPct val="0"/>
              </a:spcBef>
              <a:defRPr/>
            </a:pPr>
            <a:r>
              <a:rPr lang="sk-SK" sz="2600" dirty="0" smtClean="0">
                <a:solidFill>
                  <a:schemeClr val="tx2">
                    <a:lumMod val="10000"/>
                  </a:schemeClr>
                </a:solidFill>
                <a:latin typeface="+mj-lt"/>
                <a:ea typeface="+mj-ea"/>
                <a:cs typeface="+mj-cs"/>
              </a:rPr>
              <a:t>Úloha č.</a:t>
            </a:r>
            <a:r>
              <a:rPr lang="en-US" sz="2600" dirty="0" smtClean="0">
                <a:solidFill>
                  <a:schemeClr val="tx2">
                    <a:lumMod val="10000"/>
                  </a:schemeClr>
                </a:solidFill>
                <a:latin typeface="+mj-lt"/>
                <a:ea typeface="+mj-ea"/>
                <a:cs typeface="+mj-cs"/>
              </a:rPr>
              <a:t> </a:t>
            </a:r>
            <a:r>
              <a:rPr lang="sk-SK" sz="2600" dirty="0" smtClean="0">
                <a:solidFill>
                  <a:schemeClr val="tx2">
                    <a:lumMod val="10000"/>
                  </a:schemeClr>
                </a:solidFill>
                <a:latin typeface="+mj-lt"/>
                <a:ea typeface="+mj-ea"/>
                <a:cs typeface="+mj-cs"/>
              </a:rPr>
              <a:t>4</a:t>
            </a:r>
            <a:r>
              <a:rPr lang="en-US" sz="2600" dirty="0" smtClean="0">
                <a:solidFill>
                  <a:schemeClr val="tx2">
                    <a:lumMod val="10000"/>
                  </a:schemeClr>
                </a:solidFill>
                <a:latin typeface="+mj-lt"/>
                <a:ea typeface="+mj-ea"/>
                <a:cs typeface="+mj-cs"/>
              </a:rPr>
              <a:t>: </a:t>
            </a:r>
            <a:r>
              <a:rPr lang="sk-SK" sz="2600" dirty="0" smtClean="0">
                <a:solidFill>
                  <a:schemeClr val="tx2">
                    <a:lumMod val="10000"/>
                  </a:schemeClr>
                </a:solidFill>
              </a:rPr>
              <a:t>Plánovanie </a:t>
            </a:r>
            <a:r>
              <a:rPr lang="sk-SK" sz="2600" dirty="0" err="1" smtClean="0">
                <a:solidFill>
                  <a:schemeClr val="tx2">
                    <a:lumMod val="10000"/>
                  </a:schemeClr>
                </a:solidFill>
              </a:rPr>
              <a:t>workshopov</a:t>
            </a:r>
            <a:r>
              <a:rPr lang="sk-SK" sz="2600" dirty="0" smtClean="0">
                <a:solidFill>
                  <a:schemeClr val="tx2">
                    <a:lumMod val="10000"/>
                  </a:schemeClr>
                </a:solidFill>
              </a:rPr>
              <a:t> Inovatívna  škola</a:t>
            </a:r>
            <a:endParaRPr lang="en-US" sz="2600" dirty="0" smtClean="0">
              <a:solidFill>
                <a:schemeClr val="tx2">
                  <a:lumMod val="10000"/>
                </a:schemeClr>
              </a:solidFill>
              <a:latin typeface="+mj-lt"/>
              <a:ea typeface="+mj-ea"/>
              <a:cs typeface="+mj-cs"/>
            </a:endParaRPr>
          </a:p>
        </p:txBody>
      </p:sp>
      <p:sp>
        <p:nvSpPr>
          <p:cNvPr id="4" name="BlokTextu 3"/>
          <p:cNvSpPr txBox="1"/>
          <p:nvPr/>
        </p:nvSpPr>
        <p:spPr>
          <a:xfrm>
            <a:off x="693095" y="1316725"/>
            <a:ext cx="7848600" cy="960125"/>
          </a:xfrm>
          <a:prstGeom prst="rect">
            <a:avLst/>
          </a:prstGeom>
        </p:spPr>
        <p:txBody>
          <a:bodyPr wrap="square" rtlCol="0" anchor="t">
            <a:noAutofit/>
          </a:bodyPr>
          <a:lstStyle/>
          <a:p>
            <a:pPr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Pripravte harmonogram  </a:t>
            </a:r>
            <a:r>
              <a:rPr lang="sk-SK" dirty="0" err="1" smtClean="0">
                <a:solidFill>
                  <a:schemeClr val="tx2">
                    <a:lumMod val="10000"/>
                  </a:schemeClr>
                </a:solidFill>
              </a:rPr>
              <a:t>workshopov</a:t>
            </a:r>
            <a:r>
              <a:rPr lang="sk-SK" dirty="0" smtClean="0">
                <a:solidFill>
                  <a:schemeClr val="tx2">
                    <a:lumMod val="10000"/>
                  </a:schemeClr>
                </a:solidFill>
              </a:rPr>
              <a:t> (viď príklad na nasledujúcej strane).</a:t>
            </a:r>
          </a:p>
          <a:p>
            <a:pPr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Dohodnite sa na zozname účastníkov pre každý </a:t>
            </a:r>
            <a:r>
              <a:rPr lang="sk-SK" dirty="0" err="1" smtClean="0">
                <a:solidFill>
                  <a:schemeClr val="tx2">
                    <a:lumMod val="10000"/>
                  </a:schemeClr>
                </a:solidFill>
              </a:rPr>
              <a:t>workshop</a:t>
            </a:r>
            <a:r>
              <a:rPr lang="sk-SK" dirty="0" smtClean="0">
                <a:solidFill>
                  <a:schemeClr val="tx2">
                    <a:lumMod val="10000"/>
                  </a:schemeClr>
                </a:solidFill>
              </a:rPr>
              <a:t>.</a:t>
            </a:r>
          </a:p>
          <a:p>
            <a:pPr marL="0" marR="0" indent="0" algn="l" defTabSz="457200" rtl="0" eaLnBrk="1" fontAlgn="auto" latinLnBrk="0" hangingPunct="1">
              <a:lnSpc>
                <a:spcPct val="100000"/>
              </a:lnSpc>
              <a:spcBef>
                <a:spcPct val="20000"/>
              </a:spcBef>
              <a:spcAft>
                <a:spcPts val="600"/>
              </a:spcAft>
              <a:buClrTx/>
              <a:buSzTx/>
              <a:buFont typeface="Arial"/>
              <a:buNone/>
              <a:tabLst/>
            </a:pPr>
            <a:endParaRPr kumimoji="0" lang="sk-SK"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5760" y="279789"/>
            <a:ext cx="8277170" cy="499265"/>
          </a:xfrm>
          <a:prstGeom prst="rect">
            <a:avLst/>
          </a:prstGeom>
        </p:spPr>
        <p:txBody>
          <a:bodyPr/>
          <a:lstStyle/>
          <a:p>
            <a:r>
              <a:rPr lang="sk-SK" sz="2000" dirty="0" smtClean="0">
                <a:solidFill>
                  <a:schemeClr val="tx2">
                    <a:lumMod val="10000"/>
                  </a:schemeClr>
                </a:solidFill>
              </a:rPr>
              <a:t>Harmonogram </a:t>
            </a:r>
            <a:r>
              <a:rPr lang="sk-SK" sz="2000" dirty="0" err="1" smtClean="0">
                <a:solidFill>
                  <a:schemeClr val="tx2">
                    <a:lumMod val="10000"/>
                  </a:schemeClr>
                </a:solidFill>
              </a:rPr>
              <a:t>workshopov</a:t>
            </a:r>
            <a:r>
              <a:rPr lang="sk-SK" sz="2000" dirty="0" smtClean="0">
                <a:solidFill>
                  <a:schemeClr val="tx2">
                    <a:lumMod val="10000"/>
                  </a:schemeClr>
                </a:solidFill>
              </a:rPr>
              <a:t> Inovatívna  škola (príklad)</a:t>
            </a:r>
          </a:p>
        </p:txBody>
      </p:sp>
      <p:graphicFrame>
        <p:nvGraphicFramePr>
          <p:cNvPr id="4" name="Tabuľka 3"/>
          <p:cNvGraphicFramePr>
            <a:graphicFrameLocks noGrp="1"/>
          </p:cNvGraphicFramePr>
          <p:nvPr/>
        </p:nvGraphicFramePr>
        <p:xfrm>
          <a:off x="232235" y="779055"/>
          <a:ext cx="8679529" cy="5809085"/>
        </p:xfrm>
        <a:graphic>
          <a:graphicData uri="http://schemas.openxmlformats.org/drawingml/2006/table">
            <a:tbl>
              <a:tblPr firstRow="1" bandRow="1">
                <a:tableStyleId>{284E427A-3D55-4303-BF80-6455036E1DE7}</a:tableStyleId>
              </a:tblPr>
              <a:tblGrid>
                <a:gridCol w="963069"/>
                <a:gridCol w="1514658"/>
                <a:gridCol w="1521197"/>
                <a:gridCol w="2223288"/>
                <a:gridCol w="2457317"/>
              </a:tblGrid>
              <a:tr h="268835">
                <a:tc>
                  <a:txBody>
                    <a:bodyPr/>
                    <a:lstStyle/>
                    <a:p>
                      <a:r>
                        <a:rPr lang="sk-SK" sz="1200" dirty="0" smtClean="0"/>
                        <a:t>Dátum</a:t>
                      </a:r>
                      <a:endParaRPr lang="sk-SK" sz="1200" dirty="0"/>
                    </a:p>
                  </a:txBody>
                  <a:tcPr>
                    <a:solidFill>
                      <a:srgbClr val="C00000"/>
                    </a:solidFill>
                  </a:tcPr>
                </a:tc>
                <a:tc>
                  <a:txBody>
                    <a:bodyPr/>
                    <a:lstStyle/>
                    <a:p>
                      <a:r>
                        <a:rPr lang="sk-SK" sz="1200" dirty="0" smtClean="0"/>
                        <a:t>Udalosť</a:t>
                      </a:r>
                      <a:endParaRPr lang="sk-SK" sz="1200" dirty="0"/>
                    </a:p>
                  </a:txBody>
                  <a:tcPr>
                    <a:solidFill>
                      <a:srgbClr val="C00000"/>
                    </a:solidFill>
                  </a:tcPr>
                </a:tc>
                <a:tc>
                  <a:txBody>
                    <a:bodyPr/>
                    <a:lstStyle/>
                    <a:p>
                      <a:r>
                        <a:rPr lang="sk-SK" sz="1200" dirty="0" smtClean="0"/>
                        <a:t>Účastníci</a:t>
                      </a:r>
                      <a:endParaRPr lang="sk-SK" sz="1200" dirty="0"/>
                    </a:p>
                  </a:txBody>
                  <a:tcPr>
                    <a:solidFill>
                      <a:srgbClr val="C00000"/>
                    </a:solidFill>
                  </a:tcPr>
                </a:tc>
                <a:tc>
                  <a:txBody>
                    <a:bodyPr/>
                    <a:lstStyle/>
                    <a:p>
                      <a:r>
                        <a:rPr lang="sk-SK" sz="1200" dirty="0" smtClean="0"/>
                        <a:t>Výsledky</a:t>
                      </a:r>
                      <a:endParaRPr lang="sk-SK" sz="1200" dirty="0"/>
                    </a:p>
                  </a:txBody>
                  <a:tcPr>
                    <a:solidFill>
                      <a:srgbClr val="C00000"/>
                    </a:solidFill>
                  </a:tcPr>
                </a:tc>
                <a:tc>
                  <a:txBody>
                    <a:bodyPr/>
                    <a:lstStyle/>
                    <a:p>
                      <a:r>
                        <a:rPr lang="sk-SK" sz="1200" dirty="0" smtClean="0"/>
                        <a:t>Zdieľané (s kým)</a:t>
                      </a:r>
                      <a:endParaRPr lang="sk-SK" sz="1200" dirty="0"/>
                    </a:p>
                  </a:txBody>
                  <a:tcPr>
                    <a:solidFill>
                      <a:srgbClr val="C00000"/>
                    </a:solidFill>
                  </a:tcPr>
                </a:tc>
              </a:tr>
              <a:tr h="282045">
                <a:tc>
                  <a:txBody>
                    <a:bodyPr/>
                    <a:lstStyle/>
                    <a:p>
                      <a:r>
                        <a:rPr lang="sk-SK" sz="1000" dirty="0" smtClean="0">
                          <a:solidFill>
                            <a:schemeClr val="tx2">
                              <a:lumMod val="10000"/>
                            </a:schemeClr>
                          </a:solidFill>
                          <a:latin typeface="+mn-lt"/>
                        </a:rPr>
                        <a:t>10. október</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Plánovanie </a:t>
                      </a:r>
                      <a:r>
                        <a:rPr lang="sk-SK" sz="1000" dirty="0" err="1" smtClean="0">
                          <a:solidFill>
                            <a:schemeClr val="tx2">
                              <a:lumMod val="10000"/>
                            </a:schemeClr>
                          </a:solidFill>
                          <a:latin typeface="+mn-lt"/>
                        </a:rPr>
                        <a:t>workshopu</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P, M, Š</a:t>
                      </a:r>
                      <a:r>
                        <a:rPr lang="sk-SK" sz="1000" baseline="30000" dirty="0" smtClean="0">
                          <a:solidFill>
                            <a:schemeClr val="tx2">
                              <a:lumMod val="10000"/>
                            </a:schemeClr>
                          </a:solidFill>
                          <a:latin typeface="+mn-lt"/>
                        </a:rPr>
                        <a:t>1</a:t>
                      </a:r>
                      <a:endParaRPr lang="sk-SK" sz="1000" baseline="30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Detailný plán</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Zamestnanci, riaditelia, študenti</a:t>
                      </a:r>
                    </a:p>
                  </a:txBody>
                  <a:tcPr/>
                </a:tc>
              </a:tr>
              <a:tr h="3072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17. október</a:t>
                      </a:r>
                    </a:p>
                  </a:txBody>
                  <a:tcPr/>
                </a:tc>
                <a:tc>
                  <a:txBody>
                    <a:bodyPr/>
                    <a:lstStyle/>
                    <a:p>
                      <a:r>
                        <a:rPr lang="sk-SK" sz="1000" dirty="0" smtClean="0">
                          <a:solidFill>
                            <a:schemeClr val="tx2">
                              <a:lumMod val="10000"/>
                            </a:schemeClr>
                          </a:solidFill>
                          <a:latin typeface="+mn-lt"/>
                        </a:rPr>
                        <a:t>Pozvánky</a:t>
                      </a:r>
                      <a:r>
                        <a:rPr lang="sk-SK" sz="1000" baseline="0" dirty="0" smtClean="0">
                          <a:solidFill>
                            <a:schemeClr val="tx2">
                              <a:lumMod val="10000"/>
                            </a:schemeClr>
                          </a:solidFill>
                          <a:latin typeface="+mn-lt"/>
                        </a:rPr>
                        <a:t> </a:t>
                      </a:r>
                      <a:r>
                        <a:rPr lang="sk-SK" sz="1000" dirty="0" smtClean="0">
                          <a:solidFill>
                            <a:schemeClr val="tx2">
                              <a:lumMod val="10000"/>
                            </a:schemeClr>
                          </a:solidFill>
                          <a:latin typeface="+mn-lt"/>
                        </a:rPr>
                        <a:t>na zapojenie sa do </a:t>
                      </a:r>
                      <a:r>
                        <a:rPr lang="sk-SK" sz="1000" dirty="0" err="1" smtClean="0">
                          <a:solidFill>
                            <a:schemeClr val="tx2">
                              <a:lumMod val="10000"/>
                            </a:schemeClr>
                          </a:solidFill>
                          <a:latin typeface="+mn-lt"/>
                        </a:rPr>
                        <a:t>workshopu</a:t>
                      </a:r>
                      <a:r>
                        <a:rPr lang="sk-SK" sz="1000" dirty="0" smtClean="0">
                          <a:solidFill>
                            <a:schemeClr val="tx2">
                              <a:lumMod val="10000"/>
                            </a:schemeClr>
                          </a:solidFill>
                          <a:latin typeface="+mn-lt"/>
                        </a:rPr>
                        <a:t> 1</a:t>
                      </a:r>
                      <a:endParaRPr lang="sk-SK" sz="1000" dirty="0">
                        <a:solidFill>
                          <a:schemeClr val="tx2">
                            <a:lumMod val="10000"/>
                          </a:schemeClr>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P, M, Š</a:t>
                      </a:r>
                    </a:p>
                  </a:txBody>
                  <a:tcPr/>
                </a:tc>
                <a:tc>
                  <a:txBody>
                    <a:bodyPr/>
                    <a:lstStyle/>
                    <a:p>
                      <a:pPr algn="l">
                        <a:spcAft>
                          <a:spcPts val="0"/>
                        </a:spcAft>
                      </a:pPr>
                      <a:r>
                        <a:rPr lang="sk-SK" sz="1000" dirty="0">
                          <a:solidFill>
                            <a:schemeClr val="tx2">
                              <a:lumMod val="10000"/>
                            </a:schemeClr>
                          </a:solidFill>
                          <a:latin typeface="+mn-lt"/>
                          <a:ea typeface="Times New Roman"/>
                        </a:rPr>
                        <a:t>Osobné pozvanie zainteresovaných </a:t>
                      </a:r>
                    </a:p>
                    <a:p>
                      <a:pPr algn="l">
                        <a:spcAft>
                          <a:spcPts val="0"/>
                        </a:spcAft>
                      </a:pPr>
                      <a:r>
                        <a:rPr lang="sk-SK" sz="1000" dirty="0">
                          <a:solidFill>
                            <a:schemeClr val="tx2">
                              <a:lumMod val="10000"/>
                            </a:schemeClr>
                          </a:solidFill>
                          <a:latin typeface="+mn-lt"/>
                          <a:ea typeface="Times New Roman"/>
                        </a:rPr>
                        <a:t>strán, pozvánky pre...</a:t>
                      </a:r>
                    </a:p>
                  </a:txBody>
                  <a:tcPr/>
                </a:tc>
                <a:tc>
                  <a:txBody>
                    <a:bodyPr/>
                    <a:lstStyle/>
                    <a:p>
                      <a:pPr algn="l">
                        <a:spcAft>
                          <a:spcPts val="0"/>
                        </a:spcAft>
                      </a:pPr>
                      <a:r>
                        <a:rPr lang="sk-SK" sz="1000" dirty="0">
                          <a:solidFill>
                            <a:schemeClr val="tx2">
                              <a:lumMod val="10000"/>
                            </a:schemeClr>
                          </a:solidFill>
                          <a:latin typeface="+mn-lt"/>
                          <a:ea typeface="Times New Roman"/>
                        </a:rPr>
                        <a:t>Rôzne typy pozvánok  zaslané na </a:t>
                      </a:r>
                      <a:r>
                        <a:rPr lang="sk-SK" sz="1000" dirty="0" smtClean="0">
                          <a:solidFill>
                            <a:schemeClr val="tx2">
                              <a:lumMod val="10000"/>
                            </a:schemeClr>
                          </a:solidFill>
                          <a:latin typeface="+mn-lt"/>
                          <a:ea typeface="Times New Roman"/>
                        </a:rPr>
                        <a:t>rôzne</a:t>
                      </a:r>
                      <a:r>
                        <a:rPr lang="sk-SK" sz="1000" baseline="0" dirty="0" smtClean="0">
                          <a:solidFill>
                            <a:schemeClr val="tx2">
                              <a:lumMod val="10000"/>
                            </a:schemeClr>
                          </a:solidFill>
                          <a:latin typeface="+mn-lt"/>
                          <a:ea typeface="Times New Roman"/>
                        </a:rPr>
                        <a:t> </a:t>
                      </a:r>
                      <a:r>
                        <a:rPr lang="sk-SK" sz="1000" dirty="0" smtClean="0">
                          <a:solidFill>
                            <a:schemeClr val="tx2">
                              <a:lumMod val="10000"/>
                            </a:schemeClr>
                          </a:solidFill>
                          <a:latin typeface="+mn-lt"/>
                          <a:ea typeface="Times New Roman"/>
                        </a:rPr>
                        <a:t>skupiny </a:t>
                      </a:r>
                      <a:r>
                        <a:rPr lang="sk-SK" sz="1000" dirty="0">
                          <a:solidFill>
                            <a:schemeClr val="tx2">
                              <a:lumMod val="10000"/>
                            </a:schemeClr>
                          </a:solidFill>
                          <a:latin typeface="+mn-lt"/>
                          <a:ea typeface="Times New Roman"/>
                        </a:rPr>
                        <a:t>zainteresovaných  strán</a:t>
                      </a:r>
                    </a:p>
                  </a:txBody>
                  <a:tcPr/>
                </a:tc>
              </a:tr>
              <a:tr h="370840">
                <a:tc>
                  <a:txBody>
                    <a:bodyPr/>
                    <a:lstStyle/>
                    <a:p>
                      <a:r>
                        <a:rPr lang="sk-SK" sz="1000" dirty="0" smtClean="0">
                          <a:solidFill>
                            <a:schemeClr val="tx2">
                              <a:lumMod val="10000"/>
                            </a:schemeClr>
                          </a:solidFill>
                          <a:latin typeface="+mn-lt"/>
                        </a:rPr>
                        <a:t>3. november</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Workshop</a:t>
                      </a:r>
                      <a:r>
                        <a:rPr lang="sk-SK" sz="1000" dirty="0" smtClean="0">
                          <a:solidFill>
                            <a:schemeClr val="tx2">
                              <a:lumMod val="10000"/>
                            </a:schemeClr>
                          </a:solidFill>
                          <a:latin typeface="+mn-lt"/>
                        </a:rPr>
                        <a:t> 1</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a:t>
                      </a:r>
                      <a:endParaRPr lang="sk-SK" sz="1000" dirty="0">
                        <a:solidFill>
                          <a:schemeClr val="tx2">
                            <a:lumMod val="10000"/>
                          </a:schemeClr>
                        </a:solidFill>
                        <a:latin typeface="+mn-lt"/>
                      </a:endParaRPr>
                    </a:p>
                  </a:txBody>
                  <a:tcPr/>
                </a:tc>
                <a:tc>
                  <a:txBody>
                    <a:bodyPr/>
                    <a:lstStyle/>
                    <a:p>
                      <a:pPr algn="l">
                        <a:spcAft>
                          <a:spcPts val="0"/>
                        </a:spcAft>
                      </a:pPr>
                      <a:r>
                        <a:rPr lang="sk-SK" sz="1000" dirty="0" smtClean="0">
                          <a:solidFill>
                            <a:schemeClr val="tx2">
                              <a:lumMod val="10000"/>
                            </a:schemeClr>
                          </a:solidFill>
                          <a:latin typeface="+mn-lt"/>
                          <a:ea typeface="Times New Roman"/>
                        </a:rPr>
                        <a:t>„NAJLEPŠIE“ vízie + vyzvanie  k spätnej </a:t>
                      </a:r>
                      <a:r>
                        <a:rPr lang="sk-SK" sz="1000" dirty="0">
                          <a:solidFill>
                            <a:schemeClr val="tx2">
                              <a:lumMod val="10000"/>
                            </a:schemeClr>
                          </a:solidFill>
                          <a:latin typeface="+mn-lt"/>
                          <a:ea typeface="Times New Roman"/>
                        </a:rPr>
                        <a:t>väzbe</a:t>
                      </a:r>
                    </a:p>
                  </a:txBody>
                  <a:tcPr/>
                </a:tc>
                <a:tc>
                  <a:txBody>
                    <a:bodyPr/>
                    <a:lstStyle/>
                    <a:p>
                      <a:pPr algn="l">
                        <a:spcAft>
                          <a:spcPts val="0"/>
                        </a:spcAft>
                      </a:pPr>
                      <a:r>
                        <a:rPr lang="sk-SK" sz="1000" dirty="0">
                          <a:solidFill>
                            <a:schemeClr val="tx2">
                              <a:lumMod val="10000"/>
                            </a:schemeClr>
                          </a:solidFill>
                          <a:latin typeface="+mn-lt"/>
                          <a:ea typeface="Times New Roman"/>
                        </a:rPr>
                        <a:t>Všetky zainteresované strany</a:t>
                      </a:r>
                    </a:p>
                  </a:txBody>
                  <a:tcPr/>
                </a:tc>
              </a:tr>
              <a:tr h="370840">
                <a:tc>
                  <a:txBody>
                    <a:bodyPr/>
                    <a:lstStyle/>
                    <a:p>
                      <a:r>
                        <a:rPr lang="sk-SK" sz="1000" dirty="0" smtClean="0">
                          <a:solidFill>
                            <a:schemeClr val="tx2">
                              <a:lumMod val="10000"/>
                            </a:schemeClr>
                          </a:solidFill>
                          <a:latin typeface="+mn-lt"/>
                        </a:rPr>
                        <a:t>10. november</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Zhrnutie vrátených komentárov</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Admin</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Zhrnutie</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Všetky zainteresované strany</a:t>
                      </a:r>
                    </a:p>
                  </a:txBody>
                  <a:tcPr/>
                </a:tc>
              </a:tr>
              <a:tr h="2334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14. november</a:t>
                      </a:r>
                    </a:p>
                  </a:txBody>
                  <a:tcPr/>
                </a:tc>
                <a:tc>
                  <a:txBody>
                    <a:bodyPr/>
                    <a:lstStyle/>
                    <a:p>
                      <a:r>
                        <a:rPr lang="sk-SK" sz="1000" dirty="0" err="1" smtClean="0">
                          <a:solidFill>
                            <a:schemeClr val="tx2">
                              <a:lumMod val="10000"/>
                            </a:schemeClr>
                          </a:solidFill>
                          <a:latin typeface="+mn-lt"/>
                        </a:rPr>
                        <a:t>Workshop</a:t>
                      </a:r>
                      <a:r>
                        <a:rPr lang="sk-SK" sz="1000" dirty="0" smtClean="0">
                          <a:solidFill>
                            <a:schemeClr val="tx2">
                              <a:lumMod val="10000"/>
                            </a:schemeClr>
                          </a:solidFill>
                          <a:latin typeface="+mn-lt"/>
                        </a:rPr>
                        <a:t> 2</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Sortre</a:t>
                      </a:r>
                      <a:r>
                        <a:rPr lang="sk-SK" sz="1000" dirty="0" smtClean="0">
                          <a:solidFill>
                            <a:schemeClr val="tx2">
                              <a:lumMod val="10000"/>
                            </a:schemeClr>
                          </a:solidFill>
                          <a:latin typeface="+mn-lt"/>
                        </a:rPr>
                        <a:t>/triedičky 3 nápadov</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Zobrazené verejne, verejne prístupné rozosielané  na???</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15. november</a:t>
                      </a:r>
                    </a:p>
                    <a:p>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Workshop</a:t>
                      </a:r>
                      <a:r>
                        <a:rPr lang="sk-SK" sz="1000" dirty="0" smtClean="0">
                          <a:solidFill>
                            <a:schemeClr val="tx2">
                              <a:lumMod val="10000"/>
                            </a:schemeClr>
                          </a:solidFill>
                          <a:latin typeface="+mn-lt"/>
                        </a:rPr>
                        <a:t> 3</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Viaceré plány pre rôzne</a:t>
                      </a:r>
                    </a:p>
                    <a:p>
                      <a:pPr algn="l">
                        <a:spcAft>
                          <a:spcPts val="0"/>
                        </a:spcAft>
                      </a:pPr>
                      <a:r>
                        <a:rPr lang="sk-SK" sz="1000" dirty="0">
                          <a:solidFill>
                            <a:schemeClr val="tx2">
                              <a:lumMod val="10000"/>
                            </a:schemeClr>
                          </a:solidFill>
                          <a:latin typeface="+mn-lt"/>
                          <a:ea typeface="Times New Roman"/>
                        </a:rPr>
                        <a:t>zúčastnené </a:t>
                      </a:r>
                      <a:r>
                        <a:rPr lang="sk-SK" sz="1000" dirty="0" smtClean="0">
                          <a:solidFill>
                            <a:schemeClr val="tx2">
                              <a:lumMod val="10000"/>
                            </a:schemeClr>
                          </a:solidFill>
                          <a:latin typeface="+mn-lt"/>
                          <a:ea typeface="Times New Roman"/>
                        </a:rPr>
                        <a:t>strany (</a:t>
                      </a:r>
                      <a:r>
                        <a:rPr lang="sk-SK" sz="1000" dirty="0">
                          <a:solidFill>
                            <a:schemeClr val="tx2">
                              <a:lumMod val="10000"/>
                            </a:schemeClr>
                          </a:solidFill>
                          <a:latin typeface="+mn-lt"/>
                          <a:ea typeface="Times New Roman"/>
                        </a:rPr>
                        <a:t>partnerov)</a:t>
                      </a:r>
                    </a:p>
                  </a:txBody>
                  <a:tcPr/>
                </a:tc>
                <a:tc>
                  <a:txBody>
                    <a:bodyPr/>
                    <a:lstStyle/>
                    <a:p>
                      <a:pPr algn="l">
                        <a:spcAft>
                          <a:spcPts val="0"/>
                        </a:spcAft>
                      </a:pPr>
                      <a:r>
                        <a:rPr lang="sk-SK" sz="1000" dirty="0">
                          <a:solidFill>
                            <a:schemeClr val="tx2">
                              <a:lumMod val="10000"/>
                            </a:schemeClr>
                          </a:solidFill>
                          <a:latin typeface="+mn-lt"/>
                          <a:ea typeface="Times New Roman"/>
                        </a:rPr>
                        <a:t>Rozosielané </a:t>
                      </a:r>
                      <a:r>
                        <a:rPr lang="sk-SK" sz="1000" dirty="0" smtClean="0">
                          <a:solidFill>
                            <a:schemeClr val="tx2">
                              <a:lumMod val="10000"/>
                            </a:schemeClr>
                          </a:solidFill>
                          <a:latin typeface="+mn-lt"/>
                          <a:ea typeface="Times New Roman"/>
                        </a:rPr>
                        <a:t>na???</a:t>
                      </a:r>
                      <a:endParaRPr lang="sk-SK" sz="1000" dirty="0">
                        <a:solidFill>
                          <a:schemeClr val="tx2">
                            <a:lumMod val="10000"/>
                          </a:schemeClr>
                        </a:solidFill>
                        <a:latin typeface="+mn-lt"/>
                        <a:ea typeface="Times New Roman"/>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23. november</a:t>
                      </a:r>
                    </a:p>
                    <a:p>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Deadline</a:t>
                      </a:r>
                      <a:r>
                        <a:rPr lang="sk-SK" sz="1000" dirty="0" smtClean="0">
                          <a:solidFill>
                            <a:schemeClr val="tx2">
                              <a:lumMod val="10000"/>
                            </a:schemeClr>
                          </a:solidFill>
                          <a:latin typeface="+mn-lt"/>
                        </a:rPr>
                        <a:t> pre všetky odpovede</a:t>
                      </a:r>
                      <a:r>
                        <a:rPr lang="sk-SK" sz="1000" baseline="0" dirty="0" smtClean="0">
                          <a:solidFill>
                            <a:schemeClr val="tx2">
                              <a:lumMod val="10000"/>
                            </a:schemeClr>
                          </a:solidFill>
                          <a:latin typeface="+mn-lt"/>
                        </a:rPr>
                        <a:t> </a:t>
                      </a:r>
                      <a:r>
                        <a:rPr lang="sk-SK" sz="1000" dirty="0" err="1" smtClean="0">
                          <a:solidFill>
                            <a:schemeClr val="tx2">
                              <a:lumMod val="10000"/>
                            </a:schemeClr>
                          </a:solidFill>
                          <a:latin typeface="+mn-lt"/>
                        </a:rPr>
                        <a:t>workshopu</a:t>
                      </a:r>
                      <a:r>
                        <a:rPr lang="sk-SK" sz="1000" dirty="0" smtClean="0">
                          <a:solidFill>
                            <a:schemeClr val="tx2">
                              <a:lumMod val="10000"/>
                            </a:schemeClr>
                          </a:solidFill>
                          <a:latin typeface="+mn-lt"/>
                        </a:rPr>
                        <a:t> 3</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Admin</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Ďalšie verzie nápadov vytvorené </a:t>
                      </a:r>
                    </a:p>
                    <a:p>
                      <a:pPr algn="l">
                        <a:spcAft>
                          <a:spcPts val="0"/>
                        </a:spcAft>
                      </a:pPr>
                      <a:r>
                        <a:rPr lang="sk-SK" sz="1000" dirty="0" err="1">
                          <a:solidFill>
                            <a:schemeClr val="tx2">
                              <a:lumMod val="10000"/>
                            </a:schemeClr>
                          </a:solidFill>
                          <a:latin typeface="+mn-lt"/>
                          <a:ea typeface="Times New Roman"/>
                        </a:rPr>
                        <a:t>sorterom</a:t>
                      </a:r>
                      <a:r>
                        <a:rPr lang="sk-SK" sz="1000" dirty="0">
                          <a:solidFill>
                            <a:schemeClr val="tx2">
                              <a:lumMod val="10000"/>
                            </a:schemeClr>
                          </a:solidFill>
                          <a:latin typeface="+mn-lt"/>
                          <a:ea typeface="Times New Roman"/>
                        </a:rPr>
                        <a:t> </a:t>
                      </a:r>
                    </a:p>
                  </a:txBody>
                  <a:tcPr/>
                </a:tc>
                <a:tc>
                  <a:txBody>
                    <a:bodyPr/>
                    <a:lstStyle/>
                    <a:p>
                      <a:pPr algn="l">
                        <a:spcAft>
                          <a:spcPts val="0"/>
                        </a:spcAft>
                      </a:pPr>
                      <a:r>
                        <a:rPr lang="sk-SK" sz="1000" dirty="0">
                          <a:solidFill>
                            <a:schemeClr val="tx2">
                              <a:lumMod val="10000"/>
                            </a:schemeClr>
                          </a:solidFill>
                          <a:latin typeface="+mn-lt"/>
                          <a:ea typeface="Times New Roman"/>
                        </a:rPr>
                        <a:t>Verejné </a:t>
                      </a:r>
                      <a:r>
                        <a:rPr lang="sk-SK" sz="1000" dirty="0" smtClean="0">
                          <a:solidFill>
                            <a:schemeClr val="tx2">
                              <a:lumMod val="10000"/>
                            </a:schemeClr>
                          </a:solidFill>
                          <a:latin typeface="+mn-lt"/>
                          <a:ea typeface="Times New Roman"/>
                        </a:rPr>
                        <a:t>zobrazenie, </a:t>
                      </a:r>
                      <a:r>
                        <a:rPr lang="sk-SK" sz="1000" dirty="0">
                          <a:solidFill>
                            <a:schemeClr val="tx2">
                              <a:lumMod val="10000"/>
                            </a:schemeClr>
                          </a:solidFill>
                          <a:latin typeface="+mn-lt"/>
                          <a:ea typeface="Times New Roman"/>
                        </a:rPr>
                        <a:t>verejne prístupné  a rozosielanie na???</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30. november</a:t>
                      </a:r>
                    </a:p>
                    <a:p>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Workshop</a:t>
                      </a:r>
                      <a:r>
                        <a:rPr lang="sk-SK" sz="1000" dirty="0" smtClean="0">
                          <a:solidFill>
                            <a:schemeClr val="tx2">
                              <a:lumMod val="10000"/>
                            </a:schemeClr>
                          </a:solidFill>
                          <a:latin typeface="+mn-lt"/>
                        </a:rPr>
                        <a:t> 4</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Zamestnanci + kľúčoví</a:t>
                      </a:r>
                      <a:r>
                        <a:rPr lang="sk-SK" sz="1000" baseline="0" dirty="0" smtClean="0">
                          <a:solidFill>
                            <a:schemeClr val="tx2">
                              <a:lumMod val="10000"/>
                            </a:schemeClr>
                          </a:solidFill>
                          <a:latin typeface="+mn-lt"/>
                        </a:rPr>
                        <a:t> </a:t>
                      </a:r>
                      <a:r>
                        <a:rPr lang="sk-SK" sz="1000" dirty="0" smtClean="0">
                          <a:solidFill>
                            <a:schemeClr val="tx2">
                              <a:lumMod val="10000"/>
                            </a:schemeClr>
                          </a:solidFill>
                          <a:latin typeface="+mn-lt"/>
                        </a:rPr>
                        <a:t>reprezentanti</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Inovačné tímy so zameraním na oblasti</a:t>
                      </a:r>
                    </a:p>
                  </a:txBody>
                  <a:tcPr/>
                </a:tc>
                <a:tc>
                  <a:txBody>
                    <a:bodyPr/>
                    <a:lstStyle/>
                    <a:p>
                      <a:pPr algn="l">
                        <a:spcAft>
                          <a:spcPts val="0"/>
                        </a:spcAft>
                      </a:pPr>
                      <a:r>
                        <a:rPr lang="sk-SK" sz="1000" dirty="0">
                          <a:solidFill>
                            <a:schemeClr val="tx2">
                              <a:lumMod val="10000"/>
                            </a:schemeClr>
                          </a:solidFill>
                          <a:latin typeface="+mn-lt"/>
                          <a:ea typeface="Times New Roman"/>
                        </a:rPr>
                        <a:t>Vyzvanie tímov? Uverejnenie  Zverejnenie tímov </a:t>
                      </a:r>
                      <a:r>
                        <a:rPr lang="sk-SK" sz="1000" dirty="0" smtClean="0">
                          <a:solidFill>
                            <a:schemeClr val="tx2">
                              <a:lumMod val="10000"/>
                            </a:schemeClr>
                          </a:solidFill>
                          <a:latin typeface="+mn-lt"/>
                          <a:ea typeface="Times New Roman"/>
                        </a:rPr>
                        <a:t>a</a:t>
                      </a:r>
                      <a:r>
                        <a:rPr lang="sk-SK" sz="1000" dirty="0">
                          <a:solidFill>
                            <a:schemeClr val="tx2">
                              <a:lumMod val="10000"/>
                            </a:schemeClr>
                          </a:solidFill>
                          <a:latin typeface="+mn-lt"/>
                          <a:ea typeface="Times New Roman"/>
                        </a:rPr>
                        <a:t> ich </a:t>
                      </a:r>
                      <a:r>
                        <a:rPr lang="sk-SK" sz="1000" dirty="0" smtClean="0">
                          <a:solidFill>
                            <a:schemeClr val="tx2">
                              <a:lumMod val="10000"/>
                            </a:schemeClr>
                          </a:solidFill>
                          <a:latin typeface="+mn-lt"/>
                          <a:ea typeface="Times New Roman"/>
                        </a:rPr>
                        <a:t>projektových </a:t>
                      </a:r>
                      <a:r>
                        <a:rPr lang="sk-SK" sz="1000" dirty="0">
                          <a:solidFill>
                            <a:schemeClr val="tx2">
                              <a:lumMod val="10000"/>
                            </a:schemeClr>
                          </a:solidFill>
                          <a:latin typeface="+mn-lt"/>
                          <a:ea typeface="Times New Roman"/>
                        </a:rPr>
                        <a:t>zámerov</a:t>
                      </a:r>
                    </a:p>
                  </a:txBody>
                  <a:tcPr/>
                </a:tc>
              </a:tr>
              <a:tr h="370840">
                <a:tc>
                  <a:txBody>
                    <a:bodyPr/>
                    <a:lstStyle/>
                    <a:p>
                      <a:r>
                        <a:rPr lang="sk-SK" sz="1000" dirty="0" smtClean="0">
                          <a:solidFill>
                            <a:schemeClr val="tx2">
                              <a:lumMod val="10000"/>
                            </a:schemeClr>
                          </a:solidFill>
                          <a:latin typeface="+mn-lt"/>
                        </a:rPr>
                        <a:t>15. december</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Deadline</a:t>
                      </a:r>
                      <a:r>
                        <a:rPr lang="sk-SK" sz="1000" dirty="0" smtClean="0">
                          <a:solidFill>
                            <a:schemeClr val="tx2">
                              <a:lumMod val="10000"/>
                            </a:schemeClr>
                          </a:solidFill>
                          <a:latin typeface="+mn-lt"/>
                        </a:rPr>
                        <a:t> pre odpovede</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Admin</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Prehľad tímov + plány</a:t>
                      </a:r>
                    </a:p>
                  </a:txBody>
                  <a:tcPr/>
                </a:tc>
                <a:tc>
                  <a:txBody>
                    <a:bodyPr/>
                    <a:lstStyle/>
                    <a:p>
                      <a:pPr algn="l">
                        <a:spcAft>
                          <a:spcPts val="0"/>
                        </a:spcAft>
                      </a:pPr>
                      <a:r>
                        <a:rPr lang="sk-SK" sz="1000" dirty="0">
                          <a:solidFill>
                            <a:schemeClr val="tx2">
                              <a:lumMod val="10000"/>
                            </a:schemeClr>
                          </a:solidFill>
                          <a:latin typeface="+mn-lt"/>
                          <a:ea typeface="Times New Roman"/>
                        </a:rPr>
                        <a:t>Všetky zúčastnené strany</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17. december</a:t>
                      </a:r>
                    </a:p>
                  </a:txBody>
                  <a:tcPr/>
                </a:tc>
                <a:tc>
                  <a:txBody>
                    <a:bodyPr/>
                    <a:lstStyle/>
                    <a:p>
                      <a:r>
                        <a:rPr lang="sk-SK" sz="1000" dirty="0" err="1" smtClean="0">
                          <a:solidFill>
                            <a:schemeClr val="tx2">
                              <a:lumMod val="10000"/>
                            </a:schemeClr>
                          </a:solidFill>
                          <a:latin typeface="+mn-lt"/>
                        </a:rPr>
                        <a:t>Workshop</a:t>
                      </a:r>
                      <a:r>
                        <a:rPr lang="sk-SK" sz="1000" dirty="0" smtClean="0">
                          <a:solidFill>
                            <a:schemeClr val="tx2">
                              <a:lumMod val="10000"/>
                            </a:schemeClr>
                          </a:solidFill>
                          <a:latin typeface="+mn-lt"/>
                        </a:rPr>
                        <a:t> 5</a:t>
                      </a:r>
                      <a:endParaRPr lang="sk-SK" sz="1000" dirty="0">
                        <a:solidFill>
                          <a:schemeClr val="tx2">
                            <a:lumMod val="10000"/>
                          </a:schemeClr>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Zamestnanci + kľúčoví reprezentanti</a:t>
                      </a:r>
                    </a:p>
                  </a:txBody>
                  <a:tcPr/>
                </a:tc>
                <a:tc>
                  <a:txBody>
                    <a:bodyPr/>
                    <a:lstStyle/>
                    <a:p>
                      <a:pPr algn="l">
                        <a:spcAft>
                          <a:spcPts val="0"/>
                        </a:spcAft>
                      </a:pPr>
                      <a:r>
                        <a:rPr lang="sk-SK" sz="1000" dirty="0">
                          <a:solidFill>
                            <a:schemeClr val="tx2">
                              <a:lumMod val="10000"/>
                            </a:schemeClr>
                          </a:solidFill>
                          <a:latin typeface="+mn-lt"/>
                          <a:ea typeface="Times New Roman"/>
                        </a:rPr>
                        <a:t>Konečné stanovenie priorít a plán zdrojov</a:t>
                      </a:r>
                    </a:p>
                  </a:txBody>
                  <a:tcPr/>
                </a:tc>
                <a:tc>
                  <a:txBody>
                    <a:bodyPr/>
                    <a:lstStyle/>
                    <a:p>
                      <a:pPr algn="l">
                        <a:spcAft>
                          <a:spcPts val="0"/>
                        </a:spcAft>
                      </a:pPr>
                      <a:r>
                        <a:rPr lang="sk-SK" sz="1000" dirty="0">
                          <a:solidFill>
                            <a:schemeClr val="tx2">
                              <a:lumMod val="10000"/>
                            </a:schemeClr>
                          </a:solidFill>
                          <a:latin typeface="+mn-lt"/>
                          <a:ea typeface="Times New Roman"/>
                        </a:rPr>
                        <a:t>Všetky zúčastnené strany</a:t>
                      </a:r>
                    </a:p>
                  </a:txBody>
                  <a:tcPr/>
                </a:tc>
              </a:tr>
              <a:tr h="370840">
                <a:tc>
                  <a:txBody>
                    <a:bodyPr/>
                    <a:lstStyle/>
                    <a:p>
                      <a:r>
                        <a:rPr lang="sk-SK" sz="1000" dirty="0" smtClean="0">
                          <a:solidFill>
                            <a:schemeClr val="tx2">
                              <a:lumMod val="10000"/>
                            </a:schemeClr>
                          </a:solidFill>
                          <a:latin typeface="+mn-lt"/>
                        </a:rPr>
                        <a:t>5. január</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Začatie projektov</a:t>
                      </a:r>
                      <a:endParaRPr lang="sk-SK" sz="1000" dirty="0">
                        <a:solidFill>
                          <a:schemeClr val="tx2">
                            <a:lumMod val="10000"/>
                          </a:schemeClr>
                        </a:solidFill>
                        <a:latin typeface="+mn-lt"/>
                      </a:endParaRPr>
                    </a:p>
                  </a:txBody>
                  <a:tcPr/>
                </a:tc>
                <a:tc>
                  <a:txBody>
                    <a:bodyPr/>
                    <a:lstStyle/>
                    <a:p>
                      <a:r>
                        <a:rPr lang="sk-SK" sz="1000" dirty="0" smtClean="0">
                          <a:solidFill>
                            <a:schemeClr val="tx2">
                              <a:lumMod val="10000"/>
                            </a:schemeClr>
                          </a:solidFill>
                          <a:latin typeface="+mn-lt"/>
                        </a:rPr>
                        <a:t>Všetci</a:t>
                      </a:r>
                      <a:endParaRPr lang="sk-SK" sz="1000" dirty="0">
                        <a:solidFill>
                          <a:schemeClr val="tx2">
                            <a:lumMod val="10000"/>
                          </a:schemeClr>
                        </a:solidFill>
                        <a:latin typeface="+mn-lt"/>
                      </a:endParaRPr>
                    </a:p>
                  </a:txBody>
                  <a:tcPr/>
                </a:tc>
                <a:tc>
                  <a:txBody>
                    <a:bodyPr/>
                    <a:lstStyle/>
                    <a:p>
                      <a:pPr algn="l">
                        <a:spcAft>
                          <a:spcPts val="0"/>
                        </a:spcAft>
                      </a:pPr>
                      <a:r>
                        <a:rPr lang="sk-SK" sz="1000" dirty="0">
                          <a:solidFill>
                            <a:schemeClr val="tx2">
                              <a:lumMod val="10000"/>
                            </a:schemeClr>
                          </a:solidFill>
                          <a:latin typeface="+mn-lt"/>
                          <a:ea typeface="Times New Roman"/>
                        </a:rPr>
                        <a:t>Upomienky a kontroly</a:t>
                      </a:r>
                    </a:p>
                  </a:txBody>
                  <a:tcPr/>
                </a:tc>
                <a:tc>
                  <a:txBody>
                    <a:bodyPr/>
                    <a:lstStyle/>
                    <a:p>
                      <a:pPr algn="l">
                        <a:spcAft>
                          <a:spcPts val="0"/>
                        </a:spcAft>
                      </a:pPr>
                      <a:r>
                        <a:rPr lang="sk-SK" sz="1000" dirty="0">
                          <a:solidFill>
                            <a:schemeClr val="tx2">
                              <a:lumMod val="10000"/>
                            </a:schemeClr>
                          </a:solidFill>
                          <a:latin typeface="+mn-lt"/>
                          <a:ea typeface="Times New Roman"/>
                        </a:rPr>
                        <a:t>Verejné uznanie</a:t>
                      </a:r>
                    </a:p>
                  </a:txBody>
                  <a:tcPr/>
                </a:tc>
              </a:tr>
              <a:tr h="370840">
                <a:tc>
                  <a:txBody>
                    <a:bodyPr/>
                    <a:lstStyle/>
                    <a:p>
                      <a:r>
                        <a:rPr lang="sk-SK" sz="1000" dirty="0" smtClean="0">
                          <a:solidFill>
                            <a:schemeClr val="tx2">
                              <a:lumMod val="10000"/>
                            </a:schemeClr>
                          </a:solidFill>
                          <a:latin typeface="+mn-lt"/>
                        </a:rPr>
                        <a:t>19. január</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Deadline</a:t>
                      </a:r>
                      <a:r>
                        <a:rPr lang="sk-SK" sz="1000" dirty="0" smtClean="0">
                          <a:solidFill>
                            <a:schemeClr val="tx2">
                              <a:lumMod val="10000"/>
                            </a:schemeClr>
                          </a:solidFill>
                          <a:latin typeface="+mn-lt"/>
                        </a:rPr>
                        <a:t> pre základné údaje</a:t>
                      </a:r>
                      <a:endParaRPr lang="sk-SK" sz="1000" dirty="0">
                        <a:solidFill>
                          <a:schemeClr val="tx2">
                            <a:lumMod val="10000"/>
                          </a:schemeClr>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P, M, Š</a:t>
                      </a:r>
                    </a:p>
                  </a:txBody>
                  <a:tcPr/>
                </a:tc>
                <a:tc>
                  <a:txBody>
                    <a:bodyPr/>
                    <a:lstStyle/>
                    <a:p>
                      <a:pPr algn="l">
                        <a:spcAft>
                          <a:spcPts val="0"/>
                        </a:spcAft>
                      </a:pPr>
                      <a:r>
                        <a:rPr lang="sk-SK" sz="1000" dirty="0">
                          <a:solidFill>
                            <a:schemeClr val="tx2">
                              <a:lumMod val="10000"/>
                            </a:schemeClr>
                          </a:solidFill>
                          <a:latin typeface="+mn-lt"/>
                          <a:ea typeface="Times New Roman"/>
                        </a:rPr>
                        <a:t>Mapa východiskového bodu</a:t>
                      </a:r>
                    </a:p>
                  </a:txBody>
                  <a:tcPr/>
                </a:tc>
                <a:tc>
                  <a:txBody>
                    <a:bodyPr/>
                    <a:lstStyle/>
                    <a:p>
                      <a:pPr algn="l">
                        <a:spcAft>
                          <a:spcPts val="0"/>
                        </a:spcAft>
                      </a:pPr>
                      <a:r>
                        <a:rPr lang="sk-SK" sz="1000" dirty="0">
                          <a:solidFill>
                            <a:schemeClr val="tx2">
                              <a:lumMod val="10000"/>
                            </a:schemeClr>
                          </a:solidFill>
                          <a:latin typeface="+mn-lt"/>
                          <a:ea typeface="Times New Roman"/>
                        </a:rPr>
                        <a:t>Uchované pre </a:t>
                      </a:r>
                      <a:r>
                        <a:rPr lang="sk-SK" sz="1000" dirty="0" err="1">
                          <a:solidFill>
                            <a:schemeClr val="tx2">
                              <a:lumMod val="10000"/>
                            </a:schemeClr>
                          </a:solidFill>
                          <a:latin typeface="+mn-lt"/>
                          <a:ea typeface="Times New Roman"/>
                        </a:rPr>
                        <a:t>workshop</a:t>
                      </a:r>
                      <a:r>
                        <a:rPr lang="sk-SK" sz="1000" dirty="0">
                          <a:solidFill>
                            <a:schemeClr val="tx2">
                              <a:lumMod val="10000"/>
                            </a:schemeClr>
                          </a:solidFill>
                          <a:latin typeface="+mn-lt"/>
                          <a:ea typeface="Times New Roman"/>
                        </a:rPr>
                        <a:t> 6</a:t>
                      </a:r>
                    </a:p>
                  </a:txBody>
                  <a:tcPr/>
                </a:tc>
              </a:tr>
              <a:tr h="370840">
                <a:tc>
                  <a:txBody>
                    <a:bodyPr/>
                    <a:lstStyle/>
                    <a:p>
                      <a:r>
                        <a:rPr lang="sk-SK" sz="1000" dirty="0" smtClean="0">
                          <a:solidFill>
                            <a:schemeClr val="tx2">
                              <a:lumMod val="10000"/>
                            </a:schemeClr>
                          </a:solidFill>
                          <a:latin typeface="+mn-lt"/>
                        </a:rPr>
                        <a:t>20. jún</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Deadline</a:t>
                      </a:r>
                      <a:r>
                        <a:rPr lang="sk-SK" sz="1000" dirty="0" smtClean="0">
                          <a:solidFill>
                            <a:schemeClr val="tx2">
                              <a:lumMod val="10000"/>
                            </a:schemeClr>
                          </a:solidFill>
                          <a:latin typeface="+mn-lt"/>
                        </a:rPr>
                        <a:t> na prehodnotenie údajov</a:t>
                      </a:r>
                      <a:endParaRPr lang="sk-SK" sz="1000" dirty="0">
                        <a:solidFill>
                          <a:schemeClr val="tx2">
                            <a:lumMod val="10000"/>
                          </a:schemeClr>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P, M, Š</a:t>
                      </a:r>
                    </a:p>
                  </a:txBody>
                  <a:tcPr/>
                </a:tc>
                <a:tc>
                  <a:txBody>
                    <a:bodyPr/>
                    <a:lstStyle/>
                    <a:p>
                      <a:pPr algn="l">
                        <a:spcAft>
                          <a:spcPts val="0"/>
                        </a:spcAft>
                      </a:pPr>
                      <a:r>
                        <a:rPr lang="sk-SK" sz="1000" dirty="0">
                          <a:solidFill>
                            <a:schemeClr val="tx2">
                              <a:lumMod val="10000"/>
                            </a:schemeClr>
                          </a:solidFill>
                          <a:latin typeface="+mn-lt"/>
                          <a:ea typeface="Times New Roman"/>
                        </a:rPr>
                        <a:t>Mapa obdobia 6-tich mesiacov</a:t>
                      </a:r>
                    </a:p>
                  </a:txBody>
                  <a:tcPr/>
                </a:tc>
                <a:tc>
                  <a:txBody>
                    <a:bodyPr/>
                    <a:lstStyle/>
                    <a:p>
                      <a:pPr algn="l">
                        <a:spcAft>
                          <a:spcPts val="0"/>
                        </a:spcAft>
                      </a:pPr>
                      <a:r>
                        <a:rPr lang="sk-SK" sz="1000" dirty="0">
                          <a:solidFill>
                            <a:schemeClr val="tx2">
                              <a:lumMod val="10000"/>
                            </a:schemeClr>
                          </a:solidFill>
                          <a:latin typeface="+mn-lt"/>
                          <a:ea typeface="Times New Roman"/>
                        </a:rPr>
                        <a:t>Uchované pre </a:t>
                      </a:r>
                      <a:r>
                        <a:rPr lang="sk-SK" sz="1000" dirty="0" err="1">
                          <a:solidFill>
                            <a:schemeClr val="tx2">
                              <a:lumMod val="10000"/>
                            </a:schemeClr>
                          </a:solidFill>
                          <a:latin typeface="+mn-lt"/>
                          <a:ea typeface="Times New Roman"/>
                        </a:rPr>
                        <a:t>workshop</a:t>
                      </a:r>
                      <a:r>
                        <a:rPr lang="sk-SK" sz="1000" dirty="0">
                          <a:solidFill>
                            <a:schemeClr val="tx2">
                              <a:lumMod val="10000"/>
                            </a:schemeClr>
                          </a:solidFill>
                          <a:latin typeface="+mn-lt"/>
                          <a:ea typeface="Times New Roman"/>
                        </a:rPr>
                        <a:t> 6</a:t>
                      </a:r>
                    </a:p>
                  </a:txBody>
                  <a:tcPr/>
                </a:tc>
              </a:tr>
              <a:tr h="370840">
                <a:tc>
                  <a:txBody>
                    <a:bodyPr/>
                    <a:lstStyle/>
                    <a:p>
                      <a:r>
                        <a:rPr lang="sk-SK" sz="1000" dirty="0" smtClean="0">
                          <a:solidFill>
                            <a:schemeClr val="tx2">
                              <a:lumMod val="10000"/>
                            </a:schemeClr>
                          </a:solidFill>
                          <a:latin typeface="+mn-lt"/>
                        </a:rPr>
                        <a:t>27. jún</a:t>
                      </a:r>
                      <a:endParaRPr lang="sk-SK" sz="1000" dirty="0">
                        <a:solidFill>
                          <a:schemeClr val="tx2">
                            <a:lumMod val="10000"/>
                          </a:schemeClr>
                        </a:solidFill>
                        <a:latin typeface="+mn-lt"/>
                      </a:endParaRPr>
                    </a:p>
                  </a:txBody>
                  <a:tcPr/>
                </a:tc>
                <a:tc>
                  <a:txBody>
                    <a:bodyPr/>
                    <a:lstStyle/>
                    <a:p>
                      <a:r>
                        <a:rPr lang="sk-SK" sz="1000" dirty="0" err="1" smtClean="0">
                          <a:solidFill>
                            <a:schemeClr val="tx2">
                              <a:lumMod val="10000"/>
                            </a:schemeClr>
                          </a:solidFill>
                          <a:latin typeface="+mn-lt"/>
                        </a:rPr>
                        <a:t>Workshop</a:t>
                      </a:r>
                      <a:r>
                        <a:rPr lang="sk-SK" sz="1000" dirty="0" smtClean="0">
                          <a:solidFill>
                            <a:schemeClr val="tx2">
                              <a:lumMod val="10000"/>
                            </a:schemeClr>
                          </a:solidFill>
                          <a:latin typeface="+mn-lt"/>
                        </a:rPr>
                        <a:t> 6</a:t>
                      </a:r>
                      <a:endParaRPr lang="sk-SK" sz="1000" dirty="0">
                        <a:solidFill>
                          <a:schemeClr val="tx2">
                            <a:lumMod val="10000"/>
                          </a:schemeClr>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000" dirty="0" smtClean="0">
                          <a:solidFill>
                            <a:schemeClr val="tx2">
                              <a:lumMod val="10000"/>
                            </a:schemeClr>
                          </a:solidFill>
                          <a:latin typeface="+mn-lt"/>
                        </a:rPr>
                        <a:t>Zamestnanci + kľúčoví reprezentanti</a:t>
                      </a:r>
                    </a:p>
                  </a:txBody>
                  <a:tcPr/>
                </a:tc>
                <a:tc>
                  <a:txBody>
                    <a:bodyPr/>
                    <a:lstStyle/>
                    <a:p>
                      <a:pPr algn="l">
                        <a:spcAft>
                          <a:spcPts val="0"/>
                        </a:spcAft>
                      </a:pPr>
                      <a:r>
                        <a:rPr lang="sk-SK" sz="1000" dirty="0">
                          <a:solidFill>
                            <a:schemeClr val="tx2">
                              <a:lumMod val="10000"/>
                            </a:schemeClr>
                          </a:solidFill>
                          <a:latin typeface="+mn-lt"/>
                          <a:ea typeface="Times New Roman"/>
                        </a:rPr>
                        <a:t>Zhodnotenie vplyvu projektov</a:t>
                      </a:r>
                    </a:p>
                  </a:txBody>
                  <a:tcPr/>
                </a:tc>
                <a:tc>
                  <a:txBody>
                    <a:bodyPr/>
                    <a:lstStyle/>
                    <a:p>
                      <a:pPr algn="l">
                        <a:spcAft>
                          <a:spcPts val="0"/>
                        </a:spcAft>
                      </a:pPr>
                      <a:r>
                        <a:rPr lang="sk-SK" sz="1000" dirty="0">
                          <a:solidFill>
                            <a:schemeClr val="tx2">
                              <a:lumMod val="10000"/>
                            </a:schemeClr>
                          </a:solidFill>
                          <a:latin typeface="+mn-lt"/>
                          <a:ea typeface="Times New Roman"/>
                        </a:rPr>
                        <a:t>Dobré správy použité ako motivácia</a:t>
                      </a:r>
                    </a:p>
                  </a:txBody>
                  <a:tcPr/>
                </a:tc>
              </a:tr>
            </a:tbl>
          </a:graphicData>
        </a:graphic>
      </p:graphicFrame>
      <p:sp>
        <p:nvSpPr>
          <p:cNvPr id="5" name="BlokTextu 4"/>
          <p:cNvSpPr txBox="1"/>
          <p:nvPr/>
        </p:nvSpPr>
        <p:spPr>
          <a:xfrm>
            <a:off x="4725620" y="-142665"/>
            <a:ext cx="3917310" cy="422454"/>
          </a:xfrm>
          <a:prstGeom prst="rect">
            <a:avLst/>
          </a:prstGeom>
        </p:spPr>
        <p:txBody>
          <a:bodyPr wrap="none" rtlCol="0" anchor="t">
            <a:normAutofit/>
          </a:bodyPr>
          <a:lstStyle/>
          <a:p>
            <a:pPr marL="0" marR="0" indent="0" algn="l" defTabSz="457200" rtl="0" eaLnBrk="1" fontAlgn="auto" latinLnBrk="0" hangingPunct="1">
              <a:lnSpc>
                <a:spcPct val="100000"/>
              </a:lnSpc>
              <a:spcBef>
                <a:spcPct val="20000"/>
              </a:spcBef>
              <a:spcAft>
                <a:spcPts val="600"/>
              </a:spcAft>
              <a:buClrTx/>
              <a:buSzTx/>
              <a:buFont typeface="Arial"/>
              <a:buNone/>
              <a:tabLst/>
            </a:pPr>
            <a:endParaRPr kumimoji="0" lang="sk-SK"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6" name="BlokTextu 5"/>
          <p:cNvSpPr txBox="1"/>
          <p:nvPr/>
        </p:nvSpPr>
        <p:spPr>
          <a:xfrm>
            <a:off x="6647676" y="587030"/>
            <a:ext cx="2417709" cy="307239"/>
          </a:xfrm>
          <a:prstGeom prst="rect">
            <a:avLst/>
          </a:prstGeom>
        </p:spPr>
        <p:txBody>
          <a:bodyPr wrap="square" rtlCol="0" anchor="t">
            <a:normAutofit/>
          </a:bodyPr>
          <a:lstStyle/>
          <a:p>
            <a:pPr marL="0" marR="0" indent="0" algn="l" defTabSz="457200" rtl="0" eaLnBrk="1" fontAlgn="auto" latinLnBrk="0" hangingPunct="1">
              <a:lnSpc>
                <a:spcPct val="100000"/>
              </a:lnSpc>
              <a:spcBef>
                <a:spcPct val="20000"/>
              </a:spcBef>
              <a:spcAft>
                <a:spcPts val="600"/>
              </a:spcAft>
              <a:buClrTx/>
              <a:buSzTx/>
              <a:buFont typeface="Arial"/>
              <a:buNone/>
              <a:tabLst/>
            </a:pPr>
            <a:r>
              <a:rPr kumimoji="0" lang="sk-SK" sz="800" b="0" i="1" u="none" strike="noStrike" kern="1200" cap="none" spc="0" normalizeH="0" baseline="30000" noProof="0" dirty="0" smtClean="0">
                <a:ln>
                  <a:noFill/>
                </a:ln>
                <a:solidFill>
                  <a:schemeClr val="tx2">
                    <a:lumMod val="10000"/>
                  </a:schemeClr>
                </a:solidFill>
                <a:effectLst/>
                <a:uLnTx/>
                <a:uFillTx/>
                <a:latin typeface="+mn-lt"/>
                <a:ea typeface="+mn-ea"/>
                <a:cs typeface="+mn-cs"/>
              </a:rPr>
              <a:t>1</a:t>
            </a:r>
            <a:r>
              <a:rPr kumimoji="0" lang="sk-SK" sz="800" b="0" i="1" u="none" strike="noStrike" kern="1200" cap="none" spc="0" normalizeH="0" baseline="0" noProof="0" dirty="0" smtClean="0">
                <a:ln>
                  <a:noFill/>
                </a:ln>
                <a:solidFill>
                  <a:schemeClr val="tx2">
                    <a:lumMod val="10000"/>
                  </a:schemeClr>
                </a:solidFill>
                <a:effectLst/>
                <a:uLnTx/>
                <a:uFillTx/>
                <a:latin typeface="+mn-lt"/>
                <a:ea typeface="+mn-ea"/>
                <a:cs typeface="+mn-cs"/>
              </a:rPr>
              <a:t>P - pedagógovia, M – manažment, Š - študenti</a:t>
            </a: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4"/>
          <p:cNvGraphicFramePr>
            <a:graphicFrameLocks noGrp="1"/>
          </p:cNvGraphicFramePr>
          <p:nvPr/>
        </p:nvGraphicFramePr>
        <p:xfrm>
          <a:off x="501070" y="1047890"/>
          <a:ext cx="8026646" cy="5058540"/>
        </p:xfrm>
        <a:graphic>
          <a:graphicData uri="http://schemas.openxmlformats.org/drawingml/2006/table">
            <a:tbl>
              <a:tblPr firstRow="1" firstCol="1" bandRow="1" bandCol="1">
                <a:solidFill>
                  <a:schemeClr val="bg1">
                    <a:lumMod val="85000"/>
                  </a:schemeClr>
                </a:solidFill>
              </a:tblPr>
              <a:tblGrid>
                <a:gridCol w="4013323"/>
                <a:gridCol w="4013323"/>
              </a:tblGrid>
              <a:tr h="31235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sk-SK" sz="1800" b="0" i="0" u="none" strike="noStrike" cap="none" normalizeH="0" baseline="0" dirty="0" smtClean="0">
                          <a:ln>
                            <a:noFill/>
                          </a:ln>
                          <a:solidFill>
                            <a:schemeClr val="bg1"/>
                          </a:solidFill>
                          <a:effectLst/>
                          <a:latin typeface="Arial"/>
                          <a:cs typeface="Arial"/>
                        </a:rPr>
                        <a:t>Cieľ</a:t>
                      </a:r>
                      <a:endParaRPr kumimoji="0" lang="en-GB" sz="1800" b="0" i="0" u="none" strike="noStrike" cap="none" normalizeH="0" baseline="0" dirty="0" smtClean="0">
                        <a:ln>
                          <a:noFill/>
                        </a:ln>
                        <a:solidFill>
                          <a:schemeClr val="bg1"/>
                        </a:solidFill>
                        <a:effectLst/>
                        <a:latin typeface="Arial"/>
                        <a:cs typeface="Arial"/>
                      </a:endParaRPr>
                    </a:p>
                  </a:txBody>
                  <a:tcP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sk-SK" sz="1800" b="0" i="0" u="none" strike="noStrike" cap="none" normalizeH="0" baseline="0" dirty="0" smtClean="0">
                          <a:ln>
                            <a:noFill/>
                          </a:ln>
                          <a:solidFill>
                            <a:schemeClr val="bg1"/>
                          </a:solidFill>
                          <a:effectLst/>
                          <a:latin typeface="+mn-lt"/>
                          <a:cs typeface="Arial"/>
                        </a:rPr>
                        <a:t>Výstup</a:t>
                      </a:r>
                      <a:endParaRPr kumimoji="0" lang="en-GB" sz="1800" b="0" i="0" u="none" strike="noStrike" cap="none" normalizeH="0" baseline="0" dirty="0" smtClean="0">
                        <a:ln>
                          <a:noFill/>
                        </a:ln>
                        <a:solidFill>
                          <a:schemeClr val="bg1"/>
                        </a:solidFill>
                        <a:effectLst/>
                        <a:latin typeface="+mn-lt"/>
                        <a:cs typeface="Arial"/>
                      </a:endParaRPr>
                    </a:p>
                  </a:txBody>
                  <a:tcP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C00000"/>
                    </a:solidFill>
                  </a:tcPr>
                </a:tc>
              </a:tr>
              <a:tr h="985680">
                <a:tc>
                  <a:txBody>
                    <a:bodyPr/>
                    <a:lstStyle/>
                    <a:p>
                      <a:pPr algn="l">
                        <a:spcAft>
                          <a:spcPts val="0"/>
                        </a:spcAft>
                      </a:pPr>
                      <a:r>
                        <a:rPr lang="sk-SK" sz="1800" dirty="0">
                          <a:solidFill>
                            <a:srgbClr val="000000"/>
                          </a:solidFill>
                          <a:latin typeface="Arial"/>
                          <a:ea typeface="Times New Roman"/>
                        </a:rPr>
                        <a:t>Prediskutovať, čo to znamená byť inovatívnou  školou.</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solidFill>
                  </a:tcPr>
                </a:tc>
                <a:tc>
                  <a:txBody>
                    <a:bodyPr/>
                    <a:lstStyle/>
                    <a:p>
                      <a:pPr algn="l">
                        <a:spcAft>
                          <a:spcPts val="0"/>
                        </a:spcAft>
                      </a:pPr>
                      <a:r>
                        <a:rPr lang="sk-SK" sz="1800" dirty="0">
                          <a:solidFill>
                            <a:schemeClr val="tx2">
                              <a:lumMod val="10000"/>
                            </a:schemeClr>
                          </a:solidFill>
                          <a:latin typeface="Arial"/>
                          <a:ea typeface="Times New Roman"/>
                        </a:rPr>
                        <a:t>Pracovný list Návodných  otázok  pre inovácie je </a:t>
                      </a:r>
                      <a:r>
                        <a:rPr lang="sk-SK" sz="1800" dirty="0" smtClean="0">
                          <a:solidFill>
                            <a:schemeClr val="tx2">
                              <a:lumMod val="10000"/>
                            </a:schemeClr>
                          </a:solidFill>
                          <a:latin typeface="Arial"/>
                          <a:ea typeface="Times New Roman"/>
                        </a:rPr>
                        <a:t>skompletizovaný, doplnený </a:t>
                      </a:r>
                      <a:r>
                        <a:rPr lang="sk-SK" sz="1800" dirty="0">
                          <a:solidFill>
                            <a:schemeClr val="tx2">
                              <a:lumMod val="10000"/>
                            </a:schemeClr>
                          </a:solidFill>
                          <a:latin typeface="Arial"/>
                          <a:ea typeface="Times New Roman"/>
                        </a:rPr>
                        <a:t>do profilu školy na stránke, na stránku </a:t>
                      </a:r>
                      <a:r>
                        <a:rPr lang="sk-SK" sz="1800" dirty="0" err="1">
                          <a:solidFill>
                            <a:schemeClr val="tx2">
                              <a:lumMod val="10000"/>
                            </a:schemeClr>
                          </a:solidFill>
                          <a:latin typeface="Arial"/>
                          <a:ea typeface="Times New Roman"/>
                        </a:rPr>
                        <a:t>blogu</a:t>
                      </a:r>
                      <a:r>
                        <a:rPr lang="sk-SK" sz="1800" dirty="0">
                          <a:solidFill>
                            <a:schemeClr val="tx2">
                              <a:lumMod val="10000"/>
                            </a:schemeClr>
                          </a:solidFill>
                          <a:latin typeface="Arial"/>
                          <a:ea typeface="Times New Roman"/>
                        </a:rPr>
                        <a:t>,....</a:t>
                      </a:r>
                      <a:endParaRPr lang="sk-SK" sz="1800" dirty="0">
                        <a:solidFill>
                          <a:schemeClr val="tx2">
                            <a:lumMod val="10000"/>
                          </a:schemeClr>
                        </a:solidFill>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solidFill>
                  </a:tcPr>
                </a:tc>
              </a:tr>
              <a:tr h="1048234">
                <a:tc>
                  <a:txBody>
                    <a:bodyPr/>
                    <a:lstStyle/>
                    <a:p>
                      <a:pPr algn="l">
                        <a:lnSpc>
                          <a:spcPct val="115000"/>
                        </a:lnSpc>
                        <a:spcAft>
                          <a:spcPts val="0"/>
                        </a:spcAft>
                      </a:pPr>
                      <a:r>
                        <a:rPr lang="sk-SK" sz="1800" kern="1200" dirty="0" smtClean="0">
                          <a:solidFill>
                            <a:schemeClr val="tx2">
                              <a:lumMod val="10000"/>
                            </a:schemeClr>
                          </a:solidFill>
                          <a:latin typeface="+mn-lt"/>
                          <a:ea typeface="+mn-ea"/>
                          <a:cs typeface="+mn-cs"/>
                        </a:rPr>
                        <a:t>Rozhodnúť, ako budú zapojené skupiny zainteresovaných strán.</a:t>
                      </a:r>
                      <a:endParaRPr lang="sk-SK" sz="1800" dirty="0">
                        <a:solidFill>
                          <a:schemeClr val="tx2">
                            <a:lumMod val="10000"/>
                          </a:schemeClr>
                        </a:solidFill>
                        <a:latin typeface="+mn-lt"/>
                        <a:ea typeface="Times New Roman"/>
                        <a:cs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indent="0" algn="l">
                        <a:spcAft>
                          <a:spcPts val="0"/>
                        </a:spcAft>
                      </a:pPr>
                      <a:r>
                        <a:rPr lang="sk-SK" sz="1800" kern="1200" dirty="0" smtClean="0">
                          <a:solidFill>
                            <a:schemeClr val="tx2">
                              <a:lumMod val="10000"/>
                            </a:schemeClr>
                          </a:solidFill>
                          <a:latin typeface="+mn-lt"/>
                          <a:ea typeface="+mn-ea"/>
                          <a:cs typeface="+mn-cs"/>
                        </a:rPr>
                        <a:t>Pracovný list zloženia </a:t>
                      </a:r>
                      <a:r>
                        <a:rPr lang="sk-SK" sz="1800" kern="1200" dirty="0" err="1" smtClean="0">
                          <a:solidFill>
                            <a:schemeClr val="tx2">
                              <a:lumMod val="10000"/>
                            </a:schemeClr>
                          </a:solidFill>
                          <a:latin typeface="+mn-lt"/>
                          <a:ea typeface="+mn-ea"/>
                          <a:cs typeface="+mn-cs"/>
                        </a:rPr>
                        <a:t>zainteresova-ných</a:t>
                      </a:r>
                      <a:r>
                        <a:rPr lang="sk-SK" sz="1800" kern="1200" dirty="0" smtClean="0">
                          <a:solidFill>
                            <a:schemeClr val="tx2">
                              <a:lumMod val="10000"/>
                            </a:schemeClr>
                          </a:solidFill>
                          <a:latin typeface="+mn-lt"/>
                          <a:ea typeface="+mn-ea"/>
                          <a:cs typeface="+mn-cs"/>
                        </a:rPr>
                        <a:t> skupín je skompletizovaný a doplnený do profilu školy</a:t>
                      </a:r>
                      <a:r>
                        <a:rPr lang="sk-SK" sz="1800" kern="1200" baseline="0" dirty="0" smtClean="0">
                          <a:solidFill>
                            <a:schemeClr val="tx2">
                              <a:lumMod val="10000"/>
                            </a:schemeClr>
                          </a:solidFill>
                          <a:latin typeface="+mn-lt"/>
                          <a:ea typeface="+mn-ea"/>
                          <a:cs typeface="+mn-cs"/>
                        </a:rPr>
                        <a:t> </a:t>
                      </a:r>
                      <a:r>
                        <a:rPr lang="sk-SK" sz="1800" kern="1200" dirty="0" smtClean="0">
                          <a:solidFill>
                            <a:schemeClr val="tx2">
                              <a:lumMod val="10000"/>
                            </a:schemeClr>
                          </a:solidFill>
                          <a:latin typeface="+mn-lt"/>
                          <a:ea typeface="+mn-ea"/>
                          <a:cs typeface="+mn-cs"/>
                        </a:rPr>
                        <a:t>na stránke, na stránke </a:t>
                      </a:r>
                      <a:r>
                        <a:rPr lang="sk-SK" sz="1800" kern="1200" dirty="0" err="1" smtClean="0">
                          <a:solidFill>
                            <a:schemeClr val="tx2">
                              <a:lumMod val="10000"/>
                            </a:schemeClr>
                          </a:solidFill>
                          <a:latin typeface="+mn-lt"/>
                          <a:ea typeface="+mn-ea"/>
                          <a:cs typeface="+mn-cs"/>
                        </a:rPr>
                        <a:t>blogu</a:t>
                      </a:r>
                      <a:r>
                        <a:rPr lang="sk-SK" sz="1800" kern="1200" dirty="0" smtClean="0">
                          <a:solidFill>
                            <a:schemeClr val="tx2">
                              <a:lumMod val="10000"/>
                            </a:schemeClr>
                          </a:solidFill>
                          <a:latin typeface="+mn-lt"/>
                          <a:ea typeface="+mn-ea"/>
                          <a:cs typeface="+mn-cs"/>
                        </a:rPr>
                        <a:t>. Plán zapojenia zainteresovaných skupín je skompletizovaný a odsúhlasený.</a:t>
                      </a:r>
                      <a:endParaRPr lang="sk-SK" sz="1800" dirty="0">
                        <a:solidFill>
                          <a:schemeClr val="tx2">
                            <a:lumMod val="10000"/>
                          </a:schemeClr>
                        </a:solidFill>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r>
              <a:tr h="852300">
                <a:tc>
                  <a:txBody>
                    <a:bodyPr/>
                    <a:lstStyle/>
                    <a:p>
                      <a:pPr algn="l">
                        <a:spcAft>
                          <a:spcPts val="0"/>
                        </a:spcAft>
                      </a:pPr>
                      <a:r>
                        <a:rPr lang="sk-SK" sz="1800" dirty="0">
                          <a:solidFill>
                            <a:srgbClr val="000000"/>
                          </a:solidFill>
                          <a:latin typeface="Arial"/>
                          <a:ea typeface="Times New Roman"/>
                        </a:rPr>
                        <a:t>Vytvoriť rozvrh </a:t>
                      </a:r>
                      <a:r>
                        <a:rPr lang="sk-SK" sz="1800" dirty="0" err="1">
                          <a:solidFill>
                            <a:srgbClr val="000000"/>
                          </a:solidFill>
                          <a:latin typeface="Arial"/>
                          <a:ea typeface="Times New Roman"/>
                        </a:rPr>
                        <a:t>workshopov</a:t>
                      </a:r>
                      <a:r>
                        <a:rPr lang="sk-SK" sz="1800" dirty="0">
                          <a:solidFill>
                            <a:srgbClr val="000000"/>
                          </a:solidFill>
                          <a:latin typeface="Arial"/>
                          <a:ea typeface="Times New Roman"/>
                        </a:rPr>
                        <a:t>.</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solidFill>
                  </a:tcPr>
                </a:tc>
                <a:tc>
                  <a:txBody>
                    <a:bodyPr/>
                    <a:lstStyle/>
                    <a:p>
                      <a:pPr algn="l">
                        <a:spcAft>
                          <a:spcPts val="0"/>
                        </a:spcAft>
                      </a:pPr>
                      <a:r>
                        <a:rPr lang="sk-SK" sz="1800" dirty="0">
                          <a:solidFill>
                            <a:srgbClr val="000000"/>
                          </a:solidFill>
                          <a:latin typeface="Arial"/>
                          <a:ea typeface="Times New Roman"/>
                        </a:rPr>
                        <a:t>Rozvrh </a:t>
                      </a:r>
                      <a:r>
                        <a:rPr lang="sk-SK" sz="1800" dirty="0" err="1">
                          <a:solidFill>
                            <a:srgbClr val="000000"/>
                          </a:solidFill>
                          <a:latin typeface="Arial"/>
                          <a:ea typeface="Times New Roman"/>
                        </a:rPr>
                        <a:t>workshopov</a:t>
                      </a:r>
                      <a:r>
                        <a:rPr lang="sk-SK" sz="1800" dirty="0">
                          <a:solidFill>
                            <a:srgbClr val="000000"/>
                          </a:solidFill>
                          <a:latin typeface="Arial"/>
                          <a:ea typeface="Times New Roman"/>
                        </a:rPr>
                        <a:t> </a:t>
                      </a:r>
                      <a:r>
                        <a:rPr lang="sk-SK" sz="1800" dirty="0" smtClean="0">
                          <a:solidFill>
                            <a:srgbClr val="000000"/>
                          </a:solidFill>
                          <a:latin typeface="Arial"/>
                          <a:ea typeface="Times New Roman"/>
                        </a:rPr>
                        <a:t>inovatívnej </a:t>
                      </a:r>
                      <a:r>
                        <a:rPr lang="sk-SK" sz="1800" dirty="0">
                          <a:solidFill>
                            <a:srgbClr val="000000"/>
                          </a:solidFill>
                          <a:latin typeface="Arial"/>
                          <a:ea typeface="Times New Roman"/>
                        </a:rPr>
                        <a:t>školy </a:t>
                      </a:r>
                      <a:r>
                        <a:rPr lang="sk-SK" sz="1800" dirty="0" smtClean="0">
                          <a:solidFill>
                            <a:srgbClr val="000000"/>
                          </a:solidFill>
                          <a:latin typeface="Arial"/>
                          <a:ea typeface="Times New Roman"/>
                        </a:rPr>
                        <a:t>je vytvorený </a:t>
                      </a:r>
                      <a:r>
                        <a:rPr lang="sk-SK" sz="1800" dirty="0">
                          <a:solidFill>
                            <a:srgbClr val="000000"/>
                          </a:solidFill>
                          <a:latin typeface="Arial"/>
                          <a:ea typeface="Times New Roman"/>
                        </a:rPr>
                        <a:t>a doplnený do profilu</a:t>
                      </a:r>
                      <a:endParaRPr lang="sk-SK" sz="1800" dirty="0">
                        <a:latin typeface="Times New Roman"/>
                        <a:ea typeface="Times New Roman"/>
                      </a:endParaRPr>
                    </a:p>
                    <a:p>
                      <a:pPr algn="l">
                        <a:spcAft>
                          <a:spcPts val="0"/>
                        </a:spcAft>
                      </a:pPr>
                      <a:r>
                        <a:rPr lang="sk-SK" sz="1800" dirty="0">
                          <a:solidFill>
                            <a:srgbClr val="000000"/>
                          </a:solidFill>
                          <a:latin typeface="Arial"/>
                          <a:ea typeface="Times New Roman"/>
                        </a:rPr>
                        <a:t>školy na stránke, na stránku </a:t>
                      </a:r>
                      <a:r>
                        <a:rPr lang="sk-SK" sz="1800" dirty="0" err="1">
                          <a:solidFill>
                            <a:srgbClr val="000000"/>
                          </a:solidFill>
                          <a:latin typeface="Arial"/>
                          <a:ea typeface="Times New Roman"/>
                        </a:rPr>
                        <a:t>blogu</a:t>
                      </a:r>
                      <a:r>
                        <a:rPr lang="sk-SK" sz="1800" dirty="0">
                          <a:solidFill>
                            <a:srgbClr val="000000"/>
                          </a:solidFill>
                          <a:latin typeface="Arial"/>
                          <a:ea typeface="Times New Roman"/>
                        </a:rPr>
                        <a:t>.</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solidFill>
                  </a:tcPr>
                </a:tc>
              </a:tr>
              <a:tr h="852300">
                <a:tc>
                  <a:txBody>
                    <a:bodyPr/>
                    <a:lstStyle/>
                    <a:p>
                      <a:pPr algn="l">
                        <a:spcAft>
                          <a:spcPts val="0"/>
                        </a:spcAft>
                      </a:pPr>
                      <a:r>
                        <a:rPr lang="sk-SK" sz="1800" dirty="0">
                          <a:solidFill>
                            <a:srgbClr val="000000"/>
                          </a:solidFill>
                          <a:latin typeface="Arial"/>
                          <a:ea typeface="Times New Roman"/>
                        </a:rPr>
                        <a:t>Odsúhlasiť harmonogram </a:t>
                      </a:r>
                      <a:r>
                        <a:rPr lang="sk-SK" sz="1800" dirty="0" err="1">
                          <a:solidFill>
                            <a:srgbClr val="000000"/>
                          </a:solidFill>
                          <a:latin typeface="Arial"/>
                          <a:ea typeface="Times New Roman"/>
                        </a:rPr>
                        <a:t>workshopov</a:t>
                      </a:r>
                      <a:r>
                        <a:rPr lang="sk-SK" sz="1800" dirty="0">
                          <a:solidFill>
                            <a:srgbClr val="000000"/>
                          </a:solidFill>
                          <a:latin typeface="Arial"/>
                          <a:ea typeface="Times New Roman"/>
                        </a:rPr>
                        <a:t>.</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l">
                        <a:spcAft>
                          <a:spcPts val="0"/>
                        </a:spcAft>
                      </a:pPr>
                      <a:r>
                        <a:rPr lang="sk-SK" sz="1800" dirty="0">
                          <a:solidFill>
                            <a:srgbClr val="147ABC"/>
                          </a:solidFill>
                          <a:latin typeface="Arial"/>
                          <a:ea typeface="Times New Roman"/>
                        </a:rPr>
                        <a:t> </a:t>
                      </a:r>
                      <a:r>
                        <a:rPr lang="sk-SK" sz="1800" dirty="0">
                          <a:solidFill>
                            <a:srgbClr val="000000"/>
                          </a:solidFill>
                          <a:latin typeface="Arial"/>
                          <a:ea typeface="Times New Roman"/>
                        </a:rPr>
                        <a:t>Rozpošlite plán všetkým vybraným</a:t>
                      </a:r>
                      <a:endParaRPr lang="sk-SK" sz="1800" dirty="0">
                        <a:latin typeface="Times New Roman"/>
                        <a:ea typeface="Times New Roman"/>
                      </a:endParaRPr>
                    </a:p>
                    <a:p>
                      <a:pPr algn="l">
                        <a:spcAft>
                          <a:spcPts val="0"/>
                        </a:spcAft>
                      </a:pPr>
                      <a:r>
                        <a:rPr lang="sk-SK" sz="1800" dirty="0">
                          <a:solidFill>
                            <a:srgbClr val="000000"/>
                          </a:solidFill>
                          <a:latin typeface="Arial"/>
                          <a:ea typeface="Times New Roman"/>
                        </a:rPr>
                        <a:t> partnerom na pripomienkovanie.</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4" name="Title 1"/>
          <p:cNvSpPr txBox="1">
            <a:spLocks/>
          </p:cNvSpPr>
          <p:nvPr/>
        </p:nvSpPr>
        <p:spPr>
          <a:xfrm>
            <a:off x="365760" y="365760"/>
            <a:ext cx="6714240" cy="792162"/>
          </a:xfrm>
          <a:prstGeom prst="rect">
            <a:avLst/>
          </a:prstGeom>
        </p:spPr>
        <p:txBody>
          <a:bodyPr/>
          <a:lstStyle/>
          <a:p>
            <a:pPr lvl="0">
              <a:spcBef>
                <a:spcPct val="0"/>
              </a:spcBef>
              <a:defRPr/>
            </a:pPr>
            <a:r>
              <a:rPr lang="sk-SK" sz="3000" dirty="0" smtClean="0">
                <a:solidFill>
                  <a:srgbClr val="000000"/>
                </a:solidFill>
                <a:latin typeface="+mj-lt"/>
                <a:ea typeface="+mj-ea"/>
                <a:cs typeface="+mj-cs"/>
              </a:rPr>
              <a:t>Plánovanie cieľov </a:t>
            </a:r>
            <a:r>
              <a:rPr lang="sk-SK" sz="3000" dirty="0" err="1" smtClean="0">
                <a:solidFill>
                  <a:srgbClr val="000000"/>
                </a:solidFill>
                <a:latin typeface="+mj-lt"/>
                <a:ea typeface="+mj-ea"/>
                <a:cs typeface="+mj-cs"/>
              </a:rPr>
              <a:t>workshopu</a:t>
            </a:r>
            <a:endParaRPr lang="en-US" sz="3000" dirty="0" smtClean="0">
              <a:solidFill>
                <a:srgbClr val="000000"/>
              </a:solidFill>
              <a:latin typeface="+mj-lt"/>
              <a:ea typeface="+mj-ea"/>
              <a:cs typeface="+mj-cs"/>
            </a:endParaRPr>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icrosoft logo and tagline"/>
          <p:cNvPicPr>
            <a:picLocks noChangeAspect="1" noChangeArrowheads="1"/>
          </p:cNvPicPr>
          <p:nvPr/>
        </p:nvPicPr>
        <p:blipFill>
          <a:blip r:embed="rId3" cstate="email">
            <a:lum bright="-100000"/>
          </a:blip>
          <a:srcRect/>
          <a:stretch>
            <a:fillRect/>
          </a:stretch>
        </p:blipFill>
        <p:spPr bwMode="black">
          <a:xfrm>
            <a:off x="2984762" y="2835011"/>
            <a:ext cx="3174477" cy="685800"/>
          </a:xfrm>
          <a:prstGeom prst="rect">
            <a:avLst/>
          </a:prstGeom>
          <a:noFill/>
        </p:spPr>
      </p:pic>
      <p:sp>
        <p:nvSpPr>
          <p:cNvPr id="7" name="Text Box 3"/>
          <p:cNvSpPr txBox="1">
            <a:spLocks noChangeArrowheads="1"/>
          </p:cNvSpPr>
          <p:nvPr/>
        </p:nvSpPr>
        <p:spPr bwMode="blackWhite">
          <a:xfrm>
            <a:off x="381000" y="6019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defTabSz="914099" eaLnBrk="0" hangingPunct="0"/>
            <a:r>
              <a:rPr lang="en-US" sz="700" dirty="0">
                <a:solidFill>
                  <a:schemeClr val="bg1">
                    <a:lumMod val="75000"/>
                  </a:schemeClr>
                </a:solidFill>
                <a:latin typeface="Arial"/>
                <a:cs typeface="Arial"/>
              </a:rPr>
              <a:t>© </a:t>
            </a:r>
            <a:r>
              <a:rPr lang="en-US" sz="700" dirty="0" smtClean="0">
                <a:solidFill>
                  <a:schemeClr val="bg1">
                    <a:lumMod val="75000"/>
                  </a:schemeClr>
                </a:solidFill>
                <a:latin typeface="Arial"/>
                <a:cs typeface="Arial"/>
              </a:rPr>
              <a:t>2009 Microsoft </a:t>
            </a:r>
            <a:r>
              <a:rPr lang="en-US" sz="700" dirty="0">
                <a:solidFill>
                  <a:schemeClr val="bg1">
                    <a:lumMod val="75000"/>
                  </a:schemeClr>
                </a:solidFill>
                <a:latin typeface="Arial"/>
                <a:cs typeface="Arial"/>
              </a:rPr>
              <a:t>Corporation. All rights reserved. Microsoft, Windows, Windows Vista and other product names are or may be registered trademarks and/or trademarks in the U.S. and/or other countries.</a:t>
            </a:r>
          </a:p>
          <a:p>
            <a:pPr defTabSz="914099" eaLnBrk="0" hangingPunct="0"/>
            <a:r>
              <a:rPr lang="en-US" sz="700" dirty="0">
                <a:solidFill>
                  <a:schemeClr val="bg1">
                    <a:lumMod val="75000"/>
                  </a:schemeClr>
                </a:solidFill>
                <a:latin typeface="Arial"/>
                <a:cs typeface="Arial"/>
              </a:rPr>
              <a:t>The information herein is for informational purposes only and represents the current view of Microsoft Corporation as of the date of this presentation</a:t>
            </a:r>
            <a:r>
              <a:rPr lang="en-US" sz="700" dirty="0" smtClean="0">
                <a:solidFill>
                  <a:schemeClr val="bg1">
                    <a:lumMod val="75000"/>
                  </a:schemeClr>
                </a:solidFill>
                <a:latin typeface="Arial"/>
                <a:cs typeface="Arial"/>
              </a:rPr>
              <a:t>. </a:t>
            </a:r>
            <a:r>
              <a:rPr lang="en-US" sz="700" dirty="0">
                <a:solidFill>
                  <a:schemeClr val="bg1">
                    <a:lumMod val="75000"/>
                  </a:schemeClr>
                </a:solidFill>
                <a:latin typeface="Arial"/>
                <a:cs typeface="Arial"/>
              </a:rPr>
              <a:t>Because 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chemeClr val="bg1">
                    <a:lumMod val="75000"/>
                  </a:schemeClr>
                </a:solidFill>
                <a:latin typeface="Arial"/>
                <a:cs typeface="Arial"/>
              </a:rPr>
              <a:t>. </a:t>
            </a:r>
            <a:r>
              <a:rPr lang="en-US" sz="700" dirty="0">
                <a:solidFill>
                  <a:schemeClr val="bg1">
                    <a:lumMod val="75000"/>
                  </a:schemeClr>
                </a:solidFill>
                <a:latin typeface="Arial"/>
                <a:cs typeface="Arial"/>
              </a:rPr>
              <a:t/>
            </a:r>
            <a:br>
              <a:rPr lang="en-US" sz="700" dirty="0">
                <a:solidFill>
                  <a:schemeClr val="bg1">
                    <a:lumMod val="75000"/>
                  </a:schemeClr>
                </a:solidFill>
                <a:latin typeface="Arial"/>
                <a:cs typeface="Arial"/>
              </a:rPr>
            </a:br>
            <a:r>
              <a:rPr lang="en-US" sz="700" dirty="0">
                <a:solidFill>
                  <a:schemeClr val="bg1">
                    <a:lumMod val="75000"/>
                  </a:schemeClr>
                </a:solidFill>
                <a:latin typeface="Arial"/>
                <a:cs typeface="Arial"/>
              </a:rPr>
              <a:t>MICROSOFT MAKES NO WARRANTIES, EXPRESS, </a:t>
            </a:r>
            <a:r>
              <a:rPr lang="en-US" sz="700" dirty="0" smtClean="0">
                <a:solidFill>
                  <a:schemeClr val="bg1">
                    <a:lumMod val="75000"/>
                  </a:schemeClr>
                </a:solidFill>
                <a:latin typeface="Arial"/>
                <a:cs typeface="Arial"/>
              </a:rPr>
              <a:t>IMPLIED, </a:t>
            </a:r>
            <a:r>
              <a:rPr lang="en-US" sz="700" dirty="0">
                <a:solidFill>
                  <a:schemeClr val="bg1">
                    <a:lumMod val="75000"/>
                  </a:schemeClr>
                </a:solidFill>
                <a:latin typeface="Arial"/>
                <a:cs typeface="Arial"/>
              </a:rPr>
              <a:t>OR STATUTORY, AS TO THE INFORMATION IN THIS PRESENTATION.</a:t>
            </a:r>
          </a:p>
        </p:txBody>
      </p:sp>
      <p:sp>
        <p:nvSpPr>
          <p:cNvPr id="6" name="BlokTextu 5"/>
          <p:cNvSpPr txBox="1"/>
          <p:nvPr/>
        </p:nvSpPr>
        <p:spPr>
          <a:xfrm>
            <a:off x="3496660" y="3559216"/>
            <a:ext cx="2880375" cy="369049"/>
          </a:xfrm>
          <a:prstGeom prst="rect">
            <a:avLst/>
          </a:prstGeom>
          <a:solidFill>
            <a:schemeClr val="bg2"/>
          </a:solidFill>
        </p:spPr>
        <p:txBody>
          <a:bodyPr wrap="square" rtlCol="0" anchor="t">
            <a:normAutofit/>
          </a:bodyPr>
          <a:lstStyle/>
          <a:p>
            <a:pPr marL="0" marR="0" indent="0" algn="l" defTabSz="457200" rtl="0" eaLnBrk="1" fontAlgn="auto" latinLnBrk="0" hangingPunct="1">
              <a:lnSpc>
                <a:spcPct val="100000"/>
              </a:lnSpc>
              <a:spcBef>
                <a:spcPct val="20000"/>
              </a:spcBef>
              <a:spcAft>
                <a:spcPts val="600"/>
              </a:spcAft>
              <a:buClrTx/>
              <a:buSzTx/>
              <a:buFont typeface="Arial"/>
              <a:buNone/>
              <a:tabLst/>
            </a:pPr>
            <a:r>
              <a:rPr kumimoji="0" lang="sk-SK" sz="1600" i="1" u="none" strike="noStrike" kern="1200" cap="none" spc="0" normalizeH="0" baseline="0" noProof="0" dirty="0" smtClean="0">
                <a:ln>
                  <a:noFill/>
                </a:ln>
                <a:solidFill>
                  <a:schemeClr val="accent1">
                    <a:lumMod val="10000"/>
                  </a:schemeClr>
                </a:solidFill>
                <a:effectLst/>
                <a:uLnTx/>
                <a:uFillTx/>
                <a:latin typeface="Tahoma" pitchFamily="34" charset="0"/>
                <a:ea typeface="Tahoma" pitchFamily="34" charset="0"/>
                <a:cs typeface="Tahoma" pitchFamily="34" charset="0"/>
              </a:rPr>
              <a:t>Vaše možnosti. Naša </a:t>
            </a:r>
            <a:r>
              <a:rPr kumimoji="0" lang="sk-SK" sz="1600" i="1" u="none" strike="noStrike" kern="1200" cap="none" spc="0" normalizeH="0" baseline="0" noProof="0" dirty="0" err="1" smtClean="0">
                <a:ln>
                  <a:noFill/>
                </a:ln>
                <a:solidFill>
                  <a:schemeClr val="accent1">
                    <a:lumMod val="10000"/>
                  </a:schemeClr>
                </a:solidFill>
                <a:effectLst/>
                <a:uLnTx/>
                <a:uFillTx/>
                <a:latin typeface="Tahoma" pitchFamily="34" charset="0"/>
                <a:ea typeface="Tahoma" pitchFamily="34" charset="0"/>
                <a:cs typeface="Tahoma" pitchFamily="34" charset="0"/>
              </a:rPr>
              <a:t>vášeň.</a:t>
            </a:r>
            <a:r>
              <a:rPr kumimoji="0" lang="sk-SK" sz="1000" i="1" u="none" strike="noStrike" kern="1200" cap="none" spc="0" normalizeH="0" baseline="90000" noProof="0" dirty="0" err="1" smtClean="0">
                <a:ln>
                  <a:noFill/>
                </a:ln>
                <a:solidFill>
                  <a:schemeClr val="accent1">
                    <a:lumMod val="10000"/>
                  </a:schemeClr>
                </a:solidFill>
                <a:effectLst/>
                <a:uLnTx/>
                <a:uFillTx/>
                <a:latin typeface="Tahoma" pitchFamily="34" charset="0"/>
                <a:ea typeface="Tahoma" pitchFamily="34" charset="0"/>
                <a:cs typeface="Tahoma" pitchFamily="34" charset="0"/>
              </a:rPr>
              <a:t>TM</a:t>
            </a:r>
            <a:endParaRPr kumimoji="0" lang="sk-SK" sz="1000" i="1" u="none" strike="noStrike" kern="1200" cap="none" spc="0" normalizeH="0" baseline="90000" noProof="0" dirty="0" smtClean="0">
              <a:ln>
                <a:noFill/>
              </a:ln>
              <a:solidFill>
                <a:schemeClr val="accent1">
                  <a:lumMod val="10000"/>
                </a:schemeClr>
              </a:solidFill>
              <a:effectLst/>
              <a:uLnTx/>
              <a:uFillTx/>
              <a:latin typeface="Tahoma" pitchFamily="34" charset="0"/>
              <a:ea typeface="Tahoma" pitchFamily="34" charset="0"/>
              <a:cs typeface="Tahoma" pitchFamily="34" charset="0"/>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6714240" cy="792162"/>
          </a:xfrm>
        </p:spPr>
        <p:txBody>
          <a:bodyPr/>
          <a:lstStyle/>
          <a:p>
            <a:r>
              <a:rPr lang="sk-SK" dirty="0" smtClean="0"/>
              <a:t>Plánovanie cieľov </a:t>
            </a:r>
            <a:r>
              <a:rPr lang="sk-SK" dirty="0" err="1" smtClean="0"/>
              <a:t>workshopu</a:t>
            </a:r>
            <a:endParaRPr lang="en-US" dirty="0"/>
          </a:p>
        </p:txBody>
      </p:sp>
      <p:graphicFrame>
        <p:nvGraphicFramePr>
          <p:cNvPr id="4" name="Group 26"/>
          <p:cNvGraphicFramePr>
            <a:graphicFrameLocks noGrp="1"/>
          </p:cNvGraphicFramePr>
          <p:nvPr/>
        </p:nvGraphicFramePr>
        <p:xfrm>
          <a:off x="431800" y="1142369"/>
          <a:ext cx="8297863" cy="5167006"/>
        </p:xfrm>
        <a:graphic>
          <a:graphicData uri="http://schemas.openxmlformats.org/drawingml/2006/table">
            <a:tbl>
              <a:tblPr bandRow="1">
                <a:tableStyleId>{284E427A-3D55-4303-BF80-6455036E1DE7}</a:tableStyleId>
              </a:tblPr>
              <a:tblGrid>
                <a:gridCol w="3835400"/>
                <a:gridCol w="4462463"/>
              </a:tblGrid>
              <a:tr h="498291">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sk-SK" sz="2000" b="0" u="none" strike="noStrike" cap="none" normalizeH="0" baseline="0" dirty="0" smtClean="0">
                          <a:ln>
                            <a:noFill/>
                          </a:ln>
                          <a:effectLst/>
                        </a:rPr>
                        <a:t>Cieľ</a:t>
                      </a:r>
                      <a:endParaRPr kumimoji="0" lang="en-GB" sz="2000" b="0" i="0" u="none" strike="noStrike" cap="none" normalizeH="0" baseline="0" dirty="0" smtClean="0">
                        <a:ln>
                          <a:noFill/>
                        </a:ln>
                        <a:solidFill>
                          <a:schemeClr val="bg1"/>
                        </a:solidFill>
                        <a:effectLst/>
                        <a:latin typeface="Arial" charset="0"/>
                        <a:cs typeface="Times New Roman" pitchFamily="-122" charset="0"/>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sk-SK" sz="2000" b="0" u="none" strike="noStrike" cap="none" normalizeH="0" baseline="0" dirty="0" smtClean="0">
                          <a:ln>
                            <a:noFill/>
                          </a:ln>
                          <a:effectLst/>
                        </a:rPr>
                        <a:t>Navrhovaný prístup</a:t>
                      </a:r>
                      <a:endParaRPr kumimoji="0" lang="en-GB" sz="2000" b="0" i="0" u="none" strike="noStrike" cap="none" normalizeH="0" baseline="0" dirty="0" smtClean="0">
                        <a:ln>
                          <a:noFill/>
                        </a:ln>
                        <a:solidFill>
                          <a:schemeClr val="bg1"/>
                        </a:solidFill>
                        <a:effectLst/>
                        <a:latin typeface="Arial" charset="0"/>
                        <a:cs typeface="Times New Roman" pitchFamily="-122" charset="0"/>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654007">
                <a:tc>
                  <a:txBody>
                    <a:bodyPr/>
                    <a:lstStyle/>
                    <a:p>
                      <a:pPr algn="l">
                        <a:spcAft>
                          <a:spcPts val="0"/>
                        </a:spcAft>
                      </a:pPr>
                      <a:r>
                        <a:rPr lang="sk-SK" sz="1800" dirty="0">
                          <a:solidFill>
                            <a:schemeClr val="tx1">
                              <a:lumMod val="10000"/>
                            </a:schemeClr>
                          </a:solidFill>
                          <a:latin typeface="+mn-lt"/>
                          <a:ea typeface="Times New Roman"/>
                        </a:rPr>
                        <a:t>Prediskutovať, čo to znamená byť inovatívnou  školou.</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chemeClr val="tx1">
                              <a:lumMod val="10000"/>
                            </a:schemeClr>
                          </a:solidFill>
                          <a:latin typeface="+mn-lt"/>
                          <a:ea typeface="Times New Roman"/>
                        </a:rPr>
                        <a:t>Prediskutujte  vaše odpovede </a:t>
                      </a:r>
                      <a:r>
                        <a:rPr lang="sk-SK" sz="1800" dirty="0" smtClean="0">
                          <a:solidFill>
                            <a:schemeClr val="tx1">
                              <a:lumMod val="10000"/>
                            </a:schemeClr>
                          </a:solidFill>
                          <a:latin typeface="+mn-lt"/>
                          <a:ea typeface="Times New Roman"/>
                        </a:rPr>
                        <a:t>na najdôležitejšie </a:t>
                      </a:r>
                      <a:r>
                        <a:rPr lang="sk-SK" sz="1800" dirty="0">
                          <a:solidFill>
                            <a:schemeClr val="tx1">
                              <a:lumMod val="10000"/>
                            </a:schemeClr>
                          </a:solidFill>
                          <a:latin typeface="+mn-lt"/>
                          <a:ea typeface="Times New Roman"/>
                        </a:rPr>
                        <a:t>otázky o inováciách.</a:t>
                      </a:r>
                      <a:r>
                        <a:rPr lang="sk-SK" sz="1800" u="sng" dirty="0">
                          <a:solidFill>
                            <a:schemeClr val="tx1">
                              <a:lumMod val="10000"/>
                            </a:schemeClr>
                          </a:solidFill>
                          <a:latin typeface="+mn-lt"/>
                          <a:ea typeface="Times New Roman"/>
                        </a:rPr>
                        <a:t> </a:t>
                      </a:r>
                      <a:endParaRPr lang="sk-SK" sz="1800" dirty="0">
                        <a:solidFill>
                          <a:schemeClr val="tx1">
                            <a:lumMod val="10000"/>
                          </a:schemeClr>
                        </a:solidFill>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1677711">
                <a:tc>
                  <a:txBody>
                    <a:bodyPr/>
                    <a:lstStyle/>
                    <a:p>
                      <a:pPr algn="l">
                        <a:spcAft>
                          <a:spcPts val="0"/>
                        </a:spcAft>
                      </a:pPr>
                      <a:r>
                        <a:rPr lang="sk-SK" sz="1800" kern="1200" dirty="0" smtClean="0">
                          <a:solidFill>
                            <a:schemeClr val="tx1">
                              <a:lumMod val="10000"/>
                            </a:schemeClr>
                          </a:solidFill>
                          <a:latin typeface="+mn-lt"/>
                          <a:ea typeface="+mn-ea"/>
                          <a:cs typeface="+mn-cs"/>
                        </a:rPr>
                        <a:t>Rozhodnúť, ako budú zapojené skupiny zainteresovaných strán. </a:t>
                      </a:r>
                      <a:endParaRPr lang="sk-SK" sz="1800" dirty="0">
                        <a:solidFill>
                          <a:schemeClr val="tx1">
                            <a:lumMod val="10000"/>
                          </a:schemeClr>
                        </a:solidFill>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sk-SK" sz="1800" kern="1200" dirty="0" smtClean="0">
                          <a:solidFill>
                            <a:schemeClr val="tx1">
                              <a:lumMod val="10000"/>
                            </a:schemeClr>
                          </a:solidFill>
                          <a:latin typeface="+mn-lt"/>
                          <a:ea typeface="+mn-ea"/>
                          <a:cs typeface="+mn-cs"/>
                        </a:rPr>
                        <a:t>Dohodnite sa na zozname</a:t>
                      </a:r>
                      <a:r>
                        <a:rPr lang="sk-SK" sz="1800" kern="1200" baseline="0" dirty="0" smtClean="0">
                          <a:solidFill>
                            <a:schemeClr val="tx1">
                              <a:lumMod val="10000"/>
                            </a:schemeClr>
                          </a:solidFill>
                          <a:latin typeface="+mn-lt"/>
                          <a:ea typeface="+mn-ea"/>
                          <a:cs typeface="+mn-cs"/>
                        </a:rPr>
                        <a:t> </a:t>
                      </a:r>
                      <a:r>
                        <a:rPr lang="sk-SK" sz="1800" kern="1200" dirty="0" err="1" smtClean="0">
                          <a:solidFill>
                            <a:schemeClr val="tx1">
                              <a:lumMod val="10000"/>
                            </a:schemeClr>
                          </a:solidFill>
                          <a:latin typeface="+mn-lt"/>
                          <a:ea typeface="+mn-ea"/>
                          <a:cs typeface="+mn-cs"/>
                        </a:rPr>
                        <a:t>zainteresova-ných</a:t>
                      </a:r>
                      <a:r>
                        <a:rPr lang="sk-SK" sz="1800" kern="1200" dirty="0" smtClean="0">
                          <a:solidFill>
                            <a:schemeClr val="tx1">
                              <a:lumMod val="10000"/>
                            </a:schemeClr>
                          </a:solidFill>
                          <a:latin typeface="+mn-lt"/>
                          <a:ea typeface="+mn-ea"/>
                          <a:cs typeface="+mn-cs"/>
                        </a:rPr>
                        <a:t> strán. Pouvažujte nad zoznamom typov zapojenia. Dohodnite sa na type, spôsobe zapojenia každej zo skupín</a:t>
                      </a:r>
                      <a:r>
                        <a:rPr lang="sk-SK" sz="1800" kern="1200" baseline="0" dirty="0" smtClean="0">
                          <a:solidFill>
                            <a:schemeClr val="tx1">
                              <a:lumMod val="10000"/>
                            </a:schemeClr>
                          </a:solidFill>
                          <a:latin typeface="+mn-lt"/>
                          <a:ea typeface="+mn-ea"/>
                          <a:cs typeface="+mn-cs"/>
                        </a:rPr>
                        <a:t> zainteresovaných strán.</a:t>
                      </a:r>
                      <a:endParaRPr lang="sk-SK" sz="1800" dirty="0">
                        <a:solidFill>
                          <a:schemeClr val="tx1">
                            <a:lumMod val="10000"/>
                          </a:schemeClr>
                        </a:solidFill>
                        <a:latin typeface="+mn-lt"/>
                        <a:ea typeface="Times New Roman"/>
                        <a:cs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1494874">
                <a:tc>
                  <a:txBody>
                    <a:bodyPr/>
                    <a:lstStyle/>
                    <a:p>
                      <a:pPr algn="l">
                        <a:spcAft>
                          <a:spcPts val="0"/>
                        </a:spcAft>
                      </a:pPr>
                      <a:r>
                        <a:rPr lang="sk-SK" sz="1800" dirty="0">
                          <a:solidFill>
                            <a:schemeClr val="tx1">
                              <a:lumMod val="10000"/>
                            </a:schemeClr>
                          </a:solidFill>
                          <a:latin typeface="+mn-lt"/>
                          <a:ea typeface="Times New Roman"/>
                        </a:rPr>
                        <a:t>Vytvoriť plán s termínmi  a </a:t>
                      </a:r>
                      <a:r>
                        <a:rPr lang="sk-SK" sz="1800" dirty="0" smtClean="0">
                          <a:solidFill>
                            <a:schemeClr val="tx1">
                              <a:lumMod val="10000"/>
                            </a:schemeClr>
                          </a:solidFill>
                          <a:latin typeface="+mn-lt"/>
                          <a:ea typeface="Times New Roman"/>
                        </a:rPr>
                        <a:t> </a:t>
                      </a:r>
                      <a:r>
                        <a:rPr lang="sk-SK" sz="1800" dirty="0" err="1" smtClean="0">
                          <a:solidFill>
                            <a:schemeClr val="tx1">
                              <a:lumMod val="10000"/>
                            </a:schemeClr>
                          </a:solidFill>
                          <a:latin typeface="+mn-lt"/>
                          <a:ea typeface="Times New Roman"/>
                        </a:rPr>
                        <a:t>výsled-kami</a:t>
                      </a:r>
                      <a:r>
                        <a:rPr lang="sk-SK" sz="1800" dirty="0">
                          <a:solidFill>
                            <a:schemeClr val="tx1">
                              <a:lumMod val="10000"/>
                            </a:schemeClr>
                          </a:solidFill>
                          <a:latin typeface="+mn-lt"/>
                          <a:ea typeface="Times New Roman"/>
                        </a:rPr>
                        <a:t>, ktorý bude </a:t>
                      </a:r>
                      <a:r>
                        <a:rPr lang="sk-SK" sz="1800" dirty="0" smtClean="0">
                          <a:solidFill>
                            <a:schemeClr val="tx1">
                              <a:lumMod val="10000"/>
                            </a:schemeClr>
                          </a:solidFill>
                          <a:latin typeface="+mn-lt"/>
                          <a:ea typeface="Times New Roman"/>
                        </a:rPr>
                        <a:t>informovať,  </a:t>
                      </a:r>
                      <a:r>
                        <a:rPr lang="sk-SK" sz="1800" dirty="0">
                          <a:solidFill>
                            <a:schemeClr val="tx1">
                              <a:lumMod val="10000"/>
                            </a:schemeClr>
                          </a:solidFill>
                          <a:latin typeface="+mn-lt"/>
                          <a:ea typeface="Times New Roman"/>
                        </a:rPr>
                        <a:t>kedy sa budú konať </a:t>
                      </a:r>
                      <a:r>
                        <a:rPr lang="sk-SK" sz="1800" dirty="0" err="1">
                          <a:solidFill>
                            <a:schemeClr val="tx1">
                              <a:lumMod val="10000"/>
                            </a:schemeClr>
                          </a:solidFill>
                          <a:latin typeface="+mn-lt"/>
                          <a:ea typeface="Times New Roman"/>
                        </a:rPr>
                        <a:t>workshopy</a:t>
                      </a:r>
                      <a:r>
                        <a:rPr lang="sk-SK" sz="1800" dirty="0">
                          <a:solidFill>
                            <a:schemeClr val="tx1">
                              <a:lumMod val="10000"/>
                            </a:schemeClr>
                          </a:solidFill>
                          <a:latin typeface="+mn-lt"/>
                          <a:ea typeface="Times New Roman"/>
                        </a:rPr>
                        <a:t>, kto sa zapojí  a ako  sa budú propagovať  výsledky. </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chemeClr val="tx1">
                              <a:lumMod val="10000"/>
                            </a:schemeClr>
                          </a:solidFill>
                          <a:latin typeface="+mn-lt"/>
                          <a:ea typeface="Times New Roman"/>
                        </a:rPr>
                        <a:t>Opakujte proces — vytvorte plán,</a:t>
                      </a:r>
                    </a:p>
                    <a:p>
                      <a:pPr algn="l">
                        <a:spcAft>
                          <a:spcPts val="0"/>
                        </a:spcAft>
                      </a:pPr>
                      <a:r>
                        <a:rPr lang="sk-SK" sz="1800" dirty="0">
                          <a:solidFill>
                            <a:schemeClr val="tx1">
                              <a:lumMod val="10000"/>
                            </a:schemeClr>
                          </a:solidFill>
                          <a:latin typeface="+mn-lt"/>
                          <a:ea typeface="Times New Roman"/>
                        </a:rPr>
                        <a:t>prediskutujte ho, upravte  a sfinalizujte.</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42123">
                <a:tc>
                  <a:txBody>
                    <a:bodyPr/>
                    <a:lstStyle/>
                    <a:p>
                      <a:pPr algn="l">
                        <a:spcAft>
                          <a:spcPts val="0"/>
                        </a:spcAft>
                      </a:pPr>
                      <a:r>
                        <a:rPr lang="sk-SK" sz="1800" dirty="0">
                          <a:solidFill>
                            <a:schemeClr val="tx1">
                              <a:lumMod val="10000"/>
                            </a:schemeClr>
                          </a:solidFill>
                          <a:latin typeface="+mn-lt"/>
                          <a:ea typeface="Times New Roman"/>
                        </a:rPr>
                        <a:t>Odsúhlasiť harmonogram </a:t>
                      </a:r>
                      <a:r>
                        <a:rPr lang="sk-SK" sz="1800" dirty="0" err="1">
                          <a:solidFill>
                            <a:schemeClr val="tx1">
                              <a:lumMod val="10000"/>
                            </a:schemeClr>
                          </a:solidFill>
                          <a:latin typeface="+mn-lt"/>
                          <a:ea typeface="Times New Roman"/>
                        </a:rPr>
                        <a:t>workshopov</a:t>
                      </a:r>
                      <a:r>
                        <a:rPr lang="sk-SK" sz="1800" dirty="0">
                          <a:solidFill>
                            <a:schemeClr val="tx1">
                              <a:lumMod val="10000"/>
                            </a:schemeClr>
                          </a:solidFill>
                          <a:latin typeface="+mn-lt"/>
                          <a:ea typeface="Times New Roman"/>
                        </a:rPr>
                        <a:t> Inovatívna </a:t>
                      </a:r>
                      <a:r>
                        <a:rPr lang="sk-SK" sz="1800" dirty="0" smtClean="0">
                          <a:solidFill>
                            <a:schemeClr val="tx1">
                              <a:lumMod val="10000"/>
                            </a:schemeClr>
                          </a:solidFill>
                          <a:latin typeface="+mn-lt"/>
                          <a:ea typeface="Times New Roman"/>
                        </a:rPr>
                        <a:t>škola.</a:t>
                      </a:r>
                      <a:endParaRPr lang="sk-SK" sz="1800" dirty="0">
                        <a:solidFill>
                          <a:schemeClr val="tx1">
                            <a:lumMod val="10000"/>
                          </a:schemeClr>
                        </a:solidFill>
                        <a:latin typeface="+mn-lt"/>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chemeClr val="tx1">
                              <a:lumMod val="10000"/>
                            </a:schemeClr>
                          </a:solidFill>
                          <a:latin typeface="+mn-lt"/>
                          <a:ea typeface="Times New Roman"/>
                        </a:rPr>
                        <a:t>Rozpošlite  plán  na pripomienkovanie. </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smtClean="0"/>
              <a:t>Prečo inovovať: hlavné otázky</a:t>
            </a:r>
            <a:endParaRPr lang="sk-SK" dirty="0"/>
          </a:p>
        </p:txBody>
      </p:sp>
      <p:sp>
        <p:nvSpPr>
          <p:cNvPr id="8" name="BlokTextu 7"/>
          <p:cNvSpPr txBox="1"/>
          <p:nvPr/>
        </p:nvSpPr>
        <p:spPr>
          <a:xfrm>
            <a:off x="923524" y="1547154"/>
            <a:ext cx="7796215" cy="4685411"/>
          </a:xfrm>
          <a:prstGeom prst="rect">
            <a:avLst/>
          </a:prstGeom>
        </p:spPr>
        <p:txBody>
          <a:bodyPr wrap="square" rtlCol="0" anchor="t">
            <a:normAutofit/>
          </a:bodyPr>
          <a:lstStyle/>
          <a:p>
            <a:r>
              <a:rPr lang="sk-SK" sz="2000" dirty="0" smtClean="0">
                <a:solidFill>
                  <a:schemeClr val="tx1">
                    <a:lumMod val="10000"/>
                  </a:schemeClr>
                </a:solidFill>
              </a:rPr>
              <a:t>Keď budú inovácie  v škole implementované,</a:t>
            </a:r>
            <a:br>
              <a:rPr lang="sk-SK" sz="2000" dirty="0" smtClean="0">
                <a:solidFill>
                  <a:schemeClr val="tx1">
                    <a:lumMod val="10000"/>
                  </a:schemeClr>
                </a:solidFill>
              </a:rPr>
            </a:br>
            <a:r>
              <a:rPr lang="sk-SK" sz="2000" dirty="0" smtClean="0">
                <a:solidFill>
                  <a:schemeClr val="tx1">
                    <a:lumMod val="10000"/>
                  </a:schemeClr>
                </a:solidFill>
              </a:rPr>
              <a:t>ako budú tieto zmeny vnímať:</a:t>
            </a:r>
          </a:p>
          <a:p>
            <a:endParaRPr lang="sk-SK" sz="2000" dirty="0" smtClean="0">
              <a:solidFill>
                <a:schemeClr val="tx1">
                  <a:lumMod val="10000"/>
                </a:schemeClr>
              </a:solidFill>
            </a:endParaRPr>
          </a:p>
          <a:p>
            <a:pPr indent="180975">
              <a:buClr>
                <a:schemeClr val="accent4"/>
              </a:buClr>
              <a:buFont typeface="Arial" pitchFamily="34" charset="0"/>
              <a:buChar char="•"/>
            </a:pPr>
            <a:r>
              <a:rPr lang="sk-SK" sz="2000" dirty="0" smtClean="0">
                <a:solidFill>
                  <a:schemeClr val="tx1">
                    <a:lumMod val="10000"/>
                  </a:schemeClr>
                </a:solidFill>
              </a:rPr>
              <a:t>učitelia?</a:t>
            </a:r>
          </a:p>
          <a:p>
            <a:pPr indent="180975">
              <a:buClr>
                <a:schemeClr val="accent4"/>
              </a:buClr>
              <a:buFont typeface="Arial" pitchFamily="34" charset="0"/>
              <a:buChar char="•"/>
            </a:pPr>
            <a:r>
              <a:rPr lang="sk-SK" sz="2000" dirty="0" smtClean="0">
                <a:solidFill>
                  <a:schemeClr val="tx1">
                    <a:lumMod val="10000"/>
                  </a:schemeClr>
                </a:solidFill>
              </a:rPr>
              <a:t>vedenie školy?</a:t>
            </a:r>
          </a:p>
          <a:p>
            <a:pPr indent="180975">
              <a:buClr>
                <a:schemeClr val="accent4"/>
              </a:buClr>
              <a:buFont typeface="Arial" pitchFamily="34" charset="0"/>
              <a:buChar char="•"/>
            </a:pPr>
            <a:r>
              <a:rPr lang="sk-SK" sz="2000" dirty="0" smtClean="0">
                <a:solidFill>
                  <a:schemeClr val="tx1">
                    <a:lumMod val="10000"/>
                  </a:schemeClr>
                </a:solidFill>
              </a:rPr>
              <a:t>ostatní zamestnanci  školy?</a:t>
            </a:r>
          </a:p>
          <a:p>
            <a:pPr indent="180975">
              <a:buClr>
                <a:schemeClr val="accent4"/>
              </a:buClr>
              <a:buFont typeface="Arial" pitchFamily="34" charset="0"/>
              <a:buChar char="•"/>
            </a:pPr>
            <a:r>
              <a:rPr lang="sk-SK" sz="2000" dirty="0" smtClean="0">
                <a:solidFill>
                  <a:schemeClr val="tx1">
                    <a:lumMod val="10000"/>
                  </a:schemeClr>
                </a:solidFill>
              </a:rPr>
              <a:t>rodiny študentov?</a:t>
            </a:r>
          </a:p>
          <a:p>
            <a:pPr indent="180975">
              <a:buClr>
                <a:schemeClr val="accent4"/>
              </a:buClr>
              <a:buFont typeface="Arial" pitchFamily="34" charset="0"/>
              <a:buChar char="•"/>
            </a:pPr>
            <a:r>
              <a:rPr lang="sk-SK" sz="2000" dirty="0" smtClean="0">
                <a:solidFill>
                  <a:schemeClr val="tx1">
                    <a:lumMod val="10000"/>
                  </a:schemeClr>
                </a:solidFill>
              </a:rPr>
              <a:t>členovia komunity?</a:t>
            </a:r>
          </a:p>
          <a:p>
            <a:pPr indent="180975">
              <a:buClr>
                <a:schemeClr val="accent4"/>
              </a:buClr>
              <a:buFont typeface="Arial" pitchFamily="34" charset="0"/>
              <a:buChar char="•"/>
            </a:pPr>
            <a:r>
              <a:rPr lang="sk-SK" sz="2000" dirty="0" smtClean="0">
                <a:solidFill>
                  <a:schemeClr val="tx1">
                    <a:lumMod val="10000"/>
                  </a:schemeClr>
                </a:solidFill>
              </a:rPr>
              <a:t>ostatné  zainteresované strany?</a:t>
            </a:r>
          </a:p>
          <a:p>
            <a:endParaRPr lang="sk-SK" sz="2000" dirty="0" smtClean="0">
              <a:solidFill>
                <a:schemeClr val="tx1">
                  <a:lumMod val="10000"/>
                </a:schemeClr>
              </a:solidFill>
            </a:endParaRPr>
          </a:p>
          <a:p>
            <a:endParaRPr lang="sk-SK" sz="2000" dirty="0" smtClean="0">
              <a:solidFill>
                <a:schemeClr val="tx1">
                  <a:lumMod val="10000"/>
                </a:schemeClr>
              </a:solidFill>
            </a:endParaRPr>
          </a:p>
          <a:p>
            <a:r>
              <a:rPr lang="sk-SK" sz="2000" dirty="0" smtClean="0">
                <a:solidFill>
                  <a:schemeClr val="tx1">
                    <a:lumMod val="10000"/>
                  </a:schemeClr>
                </a:solidFill>
              </a:rPr>
              <a:t>Vyplňte pracovný list – </a:t>
            </a:r>
            <a:r>
              <a:rPr lang="sk-SK" sz="2000" dirty="0" smtClean="0">
                <a:solidFill>
                  <a:schemeClr val="accent4"/>
                </a:solidFill>
                <a:hlinkClick r:id="rId3"/>
              </a:rPr>
              <a:t>Návodné otázky pre inovácie</a:t>
            </a:r>
            <a:endParaRPr lang="sk-SK" sz="2000" dirty="0" smtClean="0">
              <a:solidFill>
                <a:schemeClr val="accent4"/>
              </a:solidFill>
            </a:endParaRP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365760"/>
            <a:ext cx="8277170" cy="792162"/>
          </a:xfrm>
        </p:spPr>
        <p:txBody>
          <a:bodyPr>
            <a:noAutofit/>
          </a:bodyPr>
          <a:lstStyle/>
          <a:p>
            <a:r>
              <a:rPr lang="sk-SK" dirty="0" smtClean="0"/>
              <a:t>Čo to znamená byť inovatívnou školou?</a:t>
            </a:r>
            <a:endParaRPr lang="sk-SK" dirty="0"/>
          </a:p>
        </p:txBody>
      </p:sp>
      <p:sp>
        <p:nvSpPr>
          <p:cNvPr id="6" name="Text Placeholder 3"/>
          <p:cNvSpPr txBox="1">
            <a:spLocks/>
          </p:cNvSpPr>
          <p:nvPr/>
        </p:nvSpPr>
        <p:spPr>
          <a:xfrm>
            <a:off x="577880" y="1278320"/>
            <a:ext cx="7848600" cy="4952999"/>
          </a:xfrm>
          <a:prstGeom prst="rect">
            <a:avLst/>
          </a:prstGeom>
        </p:spPr>
        <p:txBody>
          <a:bodyPr vert="horz" lIns="91440" tIns="45720" rIns="91440" bIns="45720" rtlCol="0">
            <a:normAutofit lnSpcReduction="10000"/>
          </a:bodyPr>
          <a:lstStyle/>
          <a:p>
            <a:r>
              <a:rPr lang="sk-SK" sz="2000" b="1" dirty="0" smtClean="0">
                <a:solidFill>
                  <a:schemeClr val="tx2">
                    <a:lumMod val="10000"/>
                  </a:schemeClr>
                </a:solidFill>
              </a:rPr>
              <a:t>Inovatívna škola má:</a:t>
            </a:r>
          </a:p>
          <a:p>
            <a:endParaRPr lang="sk-SK" sz="2000" b="1" dirty="0" smtClean="0">
              <a:solidFill>
                <a:schemeClr val="tx2">
                  <a:lumMod val="10000"/>
                </a:schemeClr>
              </a:solidFill>
            </a:endParaRPr>
          </a:p>
          <a:p>
            <a:pPr marL="180975" indent="-180975">
              <a:spcBef>
                <a:spcPts val="400"/>
              </a:spcBef>
              <a:spcAft>
                <a:spcPts val="1200"/>
              </a:spcAft>
              <a:buFont typeface="Arial" pitchFamily="34" charset="0"/>
              <a:buChar char="•"/>
              <a:tabLst>
                <a:tab pos="0" algn="l"/>
              </a:tabLst>
            </a:pPr>
            <a:r>
              <a:rPr lang="sk-SK" sz="2000" dirty="0" smtClean="0">
                <a:solidFill>
                  <a:schemeClr val="tx2">
                    <a:lumMod val="10000"/>
                  </a:schemeClr>
                </a:solidFill>
              </a:rPr>
              <a:t>rámec  - vzdelávací program, ktorý podnieti jednotlivcov zaujímať sa o zmysluplné veci,</a:t>
            </a:r>
          </a:p>
          <a:p>
            <a:pPr marL="180975" indent="-180975">
              <a:spcBef>
                <a:spcPts val="400"/>
              </a:spcBef>
              <a:spcAft>
                <a:spcPts val="1200"/>
              </a:spcAft>
              <a:buFont typeface="Arial" pitchFamily="34" charset="0"/>
              <a:buChar char="•"/>
              <a:tabLst>
                <a:tab pos="0" algn="l"/>
              </a:tabLst>
            </a:pPr>
            <a:r>
              <a:rPr lang="sk-SK" sz="2000" dirty="0" smtClean="0">
                <a:solidFill>
                  <a:schemeClr val="tx2">
                    <a:lumMod val="10000"/>
                  </a:schemeClr>
                </a:solidFill>
              </a:rPr>
              <a:t>ochotu odlišovať sa v myslení,</a:t>
            </a:r>
          </a:p>
          <a:p>
            <a:pPr marL="180975" indent="-180975">
              <a:spcBef>
                <a:spcPts val="400"/>
              </a:spcBef>
              <a:spcAft>
                <a:spcPts val="1200"/>
              </a:spcAft>
              <a:buFont typeface="Arial" pitchFamily="34" charset="0"/>
              <a:buChar char="•"/>
              <a:tabLst>
                <a:tab pos="0" algn="l"/>
              </a:tabLst>
            </a:pPr>
            <a:r>
              <a:rPr lang="sk-SK" sz="2000" dirty="0" smtClean="0">
                <a:solidFill>
                  <a:schemeClr val="tx2">
                    <a:lumMod val="10000"/>
                  </a:schemeClr>
                </a:solidFill>
              </a:rPr>
              <a:t>kapacitu na zapojenie širokej komunity zainteresovaných strán, ktorým načúva,</a:t>
            </a:r>
          </a:p>
          <a:p>
            <a:pPr marL="180975" indent="-180975">
              <a:spcBef>
                <a:spcPts val="400"/>
              </a:spcBef>
              <a:spcAft>
                <a:spcPts val="1200"/>
              </a:spcAft>
              <a:buFont typeface="Arial" pitchFamily="34" charset="0"/>
              <a:buChar char="•"/>
              <a:tabLst>
                <a:tab pos="0" algn="l"/>
              </a:tabLst>
            </a:pPr>
            <a:r>
              <a:rPr lang="sk-SK" sz="2000" dirty="0" smtClean="0">
                <a:solidFill>
                  <a:schemeClr val="tx2">
                    <a:lumMod val="10000"/>
                  </a:schemeClr>
                </a:solidFill>
              </a:rPr>
              <a:t>filozofiu neustáleho zdokonaľovania,</a:t>
            </a:r>
          </a:p>
          <a:p>
            <a:pPr marL="180975" indent="-180975">
              <a:spcBef>
                <a:spcPts val="400"/>
              </a:spcBef>
              <a:spcAft>
                <a:spcPts val="1200"/>
              </a:spcAft>
              <a:buFont typeface="Arial" pitchFamily="34" charset="0"/>
              <a:buChar char="•"/>
              <a:tabLst>
                <a:tab pos="0" algn="l"/>
              </a:tabLst>
            </a:pPr>
            <a:r>
              <a:rPr lang="sk-SK" sz="2000" dirty="0" smtClean="0">
                <a:solidFill>
                  <a:schemeClr val="tx2">
                    <a:lumMod val="10000"/>
                  </a:schemeClr>
                </a:solidFill>
              </a:rPr>
              <a:t>schopnosť pochopiť, že riziko a neúspech sú súčasťou procesu inovácie. </a:t>
            </a:r>
          </a:p>
          <a:p>
            <a:endParaRPr lang="sk-SK" dirty="0" smtClean="0">
              <a:solidFill>
                <a:schemeClr val="tx2">
                  <a:lumMod val="10000"/>
                </a:schemeClr>
              </a:solidFill>
            </a:endParaRPr>
          </a:p>
          <a:p>
            <a:endParaRPr lang="sk-SK" dirty="0" smtClean="0">
              <a:solidFill>
                <a:schemeClr val="tx2">
                  <a:lumMod val="10000"/>
                </a:schemeClr>
              </a:solidFill>
            </a:endParaRPr>
          </a:p>
          <a:p>
            <a:r>
              <a:rPr lang="sk-SK" dirty="0" smtClean="0">
                <a:solidFill>
                  <a:schemeClr val="tx2">
                    <a:lumMod val="10000"/>
                  </a:schemeClr>
                </a:solidFill>
              </a:rPr>
              <a:t>Prediskutujte odpovede na  </a:t>
            </a:r>
            <a:r>
              <a:rPr lang="sk-SK" dirty="0" err="1" smtClean="0">
                <a:solidFill>
                  <a:schemeClr val="tx2">
                    <a:lumMod val="10000"/>
                  </a:schemeClr>
                </a:solidFill>
              </a:rPr>
              <a:t>sebahodnotenie</a:t>
            </a:r>
            <a:r>
              <a:rPr lang="sk-SK" dirty="0" smtClean="0">
                <a:solidFill>
                  <a:schemeClr val="tx2">
                    <a:lumMod val="10000"/>
                  </a:schemeClr>
                </a:solidFill>
              </a:rPr>
              <a:t> školy a všimnite si   oblasti,  v ktorých sa odlišujete a prečo  odlišnosti vznikli. </a:t>
            </a:r>
          </a:p>
          <a:p>
            <a:endParaRPr lang="sk-SK" dirty="0" smtClean="0">
              <a:solidFill>
                <a:schemeClr val="tx2">
                  <a:lumMod val="10000"/>
                </a:schemeClr>
              </a:solidFill>
            </a:endParaRPr>
          </a:p>
          <a:p>
            <a:endParaRPr lang="sk-SK" dirty="0" smtClean="0">
              <a:solidFill>
                <a:schemeClr val="tx2">
                  <a:lumMod val="10000"/>
                </a:schemeClr>
              </a:solidFill>
            </a:endParaRP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9525" y="0"/>
            <a:ext cx="9142720" cy="6858000"/>
          </a:xfrm>
          <a:prstGeom prst="rect">
            <a:avLst/>
          </a:prstGeom>
          <a:noFill/>
        </p:spPr>
      </p:pic>
      <p:sp>
        <p:nvSpPr>
          <p:cNvPr id="6" name="Title 1"/>
          <p:cNvSpPr txBox="1">
            <a:spLocks/>
          </p:cNvSpPr>
          <p:nvPr/>
        </p:nvSpPr>
        <p:spPr>
          <a:xfrm>
            <a:off x="365759" y="365760"/>
            <a:ext cx="8469196" cy="792162"/>
          </a:xfrm>
          <a:prstGeom prst="rect">
            <a:avLst/>
          </a:prstGeom>
        </p:spPr>
        <p:txBody>
          <a:bodyPr/>
          <a:lstStyle/>
          <a:p>
            <a:r>
              <a:rPr lang="sk-SK" sz="3000" dirty="0" smtClean="0">
                <a:solidFill>
                  <a:schemeClr val="tx2">
                    <a:lumMod val="10000"/>
                  </a:schemeClr>
                </a:solidFill>
                <a:latin typeface="+mj-lt"/>
              </a:rPr>
              <a:t>Úloha č. 1: Identifikácia zainteresovaných strán</a:t>
            </a:r>
            <a:endParaRPr lang="sk-SK" sz="3000" dirty="0">
              <a:solidFill>
                <a:schemeClr val="tx2">
                  <a:lumMod val="10000"/>
                </a:schemeClr>
              </a:solidFill>
              <a:latin typeface="+mj-lt"/>
            </a:endParaRPr>
          </a:p>
        </p:txBody>
      </p:sp>
      <p:sp>
        <p:nvSpPr>
          <p:cNvPr id="8" name="BlokTextu 7"/>
          <p:cNvSpPr txBox="1"/>
          <p:nvPr/>
        </p:nvSpPr>
        <p:spPr>
          <a:xfrm>
            <a:off x="616284" y="1278320"/>
            <a:ext cx="8103455" cy="729695"/>
          </a:xfrm>
          <a:prstGeom prst="rect">
            <a:avLst/>
          </a:prstGeom>
        </p:spPr>
        <p:txBody>
          <a:bodyPr wrap="square" rtlCol="0" anchor="t">
            <a:normAutofit/>
          </a:bodyPr>
          <a:lstStyle/>
          <a:p>
            <a:r>
              <a:rPr lang="sk-SK" dirty="0" smtClean="0">
                <a:solidFill>
                  <a:schemeClr val="tx2">
                    <a:lumMod val="10000"/>
                  </a:schemeClr>
                </a:solidFill>
              </a:rPr>
              <a:t>Ak chcete, aby sa vaša vízia stala úspešným projektom, musíte zbierať nápady od ľudí s toľkými rôznymi názormi, ako je to len možné.</a:t>
            </a:r>
          </a:p>
          <a:p>
            <a:pPr marL="0" marR="0" indent="0" algn="l" defTabSz="457200" rtl="0" eaLnBrk="1" fontAlgn="auto" latinLnBrk="0" hangingPunct="1">
              <a:lnSpc>
                <a:spcPct val="100000"/>
              </a:lnSpc>
              <a:spcBef>
                <a:spcPct val="20000"/>
              </a:spcBef>
              <a:spcAft>
                <a:spcPts val="600"/>
              </a:spcAft>
              <a:buClrTx/>
              <a:buSzTx/>
              <a:buFont typeface="Arial"/>
              <a:buNone/>
              <a:tabLst/>
            </a:pPr>
            <a:endParaRPr kumimoji="0" lang="sk-SK" b="0" i="0" u="none" strike="noStrike" kern="1200" cap="none" spc="0" normalizeH="0" baseline="0" noProof="0" dirty="0" smtClean="0">
              <a:ln>
                <a:noFill/>
              </a:ln>
              <a:solidFill>
                <a:schemeClr val="tx2">
                  <a:lumMod val="10000"/>
                </a:schemeClr>
              </a:solidFill>
              <a:effectLst/>
              <a:uLnTx/>
              <a:uFillTx/>
              <a:latin typeface="+mn-lt"/>
              <a:ea typeface="+mn-ea"/>
              <a:cs typeface="+mn-cs"/>
            </a:endParaRPr>
          </a:p>
        </p:txBody>
      </p:sp>
      <p:sp>
        <p:nvSpPr>
          <p:cNvPr id="9" name="BlokTextu 8"/>
          <p:cNvSpPr txBox="1"/>
          <p:nvPr/>
        </p:nvSpPr>
        <p:spPr>
          <a:xfrm>
            <a:off x="616283" y="2315255"/>
            <a:ext cx="4992651" cy="1728225"/>
          </a:xfrm>
          <a:prstGeom prst="rect">
            <a:avLst/>
          </a:prstGeom>
        </p:spPr>
        <p:txBody>
          <a:bodyPr wrap="square" rtlCol="0" anchor="t">
            <a:noAutofit/>
          </a:bodyPr>
          <a:lstStyle/>
          <a:p>
            <a:pPr>
              <a:spcBef>
                <a:spcPct val="20000"/>
              </a:spcBef>
              <a:spcAft>
                <a:spcPts val="600"/>
              </a:spcAft>
            </a:pPr>
            <a:r>
              <a:rPr lang="sk-SK" dirty="0" smtClean="0">
                <a:solidFill>
                  <a:schemeClr val="tx2">
                    <a:lumMod val="10000"/>
                  </a:schemeClr>
                </a:solidFill>
              </a:rPr>
              <a:t>Vytvorte zoznam rôznych skupín ľudí, ktorí by mohli mať záujem o vašu školu a o jej napredovanie. Pozrite príklad na nasledovnej strane a dokončite pracovný list  Mapa zainteresovaných strán - plánovanie rolí.</a:t>
            </a:r>
          </a:p>
          <a:p>
            <a:pPr marL="0" marR="0" indent="0" algn="l" defTabSz="457200" rtl="0" eaLnBrk="1" fontAlgn="auto" latinLnBrk="0" hangingPunct="1">
              <a:lnSpc>
                <a:spcPct val="100000"/>
              </a:lnSpc>
              <a:spcBef>
                <a:spcPct val="20000"/>
              </a:spcBef>
              <a:spcAft>
                <a:spcPts val="600"/>
              </a:spcAft>
              <a:buClrTx/>
              <a:buSzTx/>
              <a:buFont typeface="Arial"/>
              <a:buNone/>
              <a:tabLst/>
            </a:pPr>
            <a:endParaRPr kumimoji="0" lang="sk-SK" b="0" i="0" u="none" strike="noStrike" kern="1200" cap="none" spc="0" normalizeH="0" baseline="0" noProof="0" dirty="0" smtClean="0">
              <a:ln>
                <a:noFill/>
              </a:ln>
              <a:solidFill>
                <a:schemeClr val="tx2">
                  <a:lumMod val="10000"/>
                </a:schemeClr>
              </a:solidFill>
              <a:effectLst/>
              <a:uLnTx/>
              <a:uFillTx/>
              <a:latin typeface="+mn-lt"/>
              <a:ea typeface="+mn-ea"/>
              <a:cs typeface="+mn-cs"/>
            </a:endParaRPr>
          </a:p>
        </p:txBody>
      </p:sp>
      <p:sp>
        <p:nvSpPr>
          <p:cNvPr id="10" name="BlokTextu 9"/>
          <p:cNvSpPr txBox="1"/>
          <p:nvPr/>
        </p:nvSpPr>
        <p:spPr>
          <a:xfrm>
            <a:off x="616283" y="4542745"/>
            <a:ext cx="4723816" cy="1113745"/>
          </a:xfrm>
          <a:prstGeom prst="rect">
            <a:avLst/>
          </a:prstGeom>
        </p:spPr>
        <p:txBody>
          <a:bodyPr wrap="square" rtlCol="0" anchor="t">
            <a:normAutofit/>
          </a:bodyPr>
          <a:lstStyle/>
          <a:p>
            <a:pPr>
              <a:spcBef>
                <a:spcPct val="20000"/>
              </a:spcBef>
              <a:spcAft>
                <a:spcPts val="600"/>
              </a:spcAft>
            </a:pPr>
            <a:r>
              <a:rPr lang="sk-SK" dirty="0" smtClean="0">
                <a:solidFill>
                  <a:schemeClr val="tx2">
                    <a:lumMod val="10000"/>
                  </a:schemeClr>
                </a:solidFill>
              </a:rPr>
              <a:t>Ako zabezpečíte, aby sa bral do  úvahy názor každej jednej skupiny zainteresovaných ľudí? Prediskutujte.</a:t>
            </a:r>
            <a:endParaRPr kumimoji="0" lang="sk-SK" b="0" i="0" u="none" strike="noStrike" kern="1200" cap="none" spc="0" normalizeH="0" baseline="0" noProof="0" dirty="0" smtClean="0">
              <a:ln>
                <a:noFill/>
              </a:ln>
              <a:solidFill>
                <a:schemeClr val="tx2">
                  <a:lumMod val="10000"/>
                </a:schemeClr>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760" y="510220"/>
            <a:ext cx="8397240" cy="676947"/>
          </a:xfrm>
          <a:prstGeom prst="rect">
            <a:avLst/>
          </a:prstGeom>
        </p:spPr>
        <p:txBody>
          <a:bodyPr/>
          <a:lstStyle/>
          <a:p>
            <a:r>
              <a:rPr lang="sk-SK" sz="3000" dirty="0" smtClean="0">
                <a:solidFill>
                  <a:schemeClr val="tx2">
                    <a:lumMod val="10000"/>
                  </a:schemeClr>
                </a:solidFill>
              </a:rPr>
              <a:t>Mapovanie zainteresovaných strán (príklad)</a:t>
            </a:r>
            <a:r>
              <a:rPr lang="sk-SK" sz="3000" u="sng" dirty="0" smtClean="0">
                <a:solidFill>
                  <a:schemeClr val="tx2">
                    <a:lumMod val="10000"/>
                  </a:schemeClr>
                </a:solidFill>
              </a:rPr>
              <a:t> </a:t>
            </a:r>
            <a:endParaRPr lang="sk-SK" sz="3000" dirty="0">
              <a:solidFill>
                <a:schemeClr val="tx2">
                  <a:lumMod val="10000"/>
                </a:schemeClr>
              </a:solidFill>
            </a:endParaRPr>
          </a:p>
        </p:txBody>
      </p:sp>
      <p:graphicFrame>
        <p:nvGraphicFramePr>
          <p:cNvPr id="5" name="Group 26"/>
          <p:cNvGraphicFramePr>
            <a:graphicFrameLocks noGrp="1"/>
          </p:cNvGraphicFramePr>
          <p:nvPr/>
        </p:nvGraphicFramePr>
        <p:xfrm>
          <a:off x="424260" y="1413926"/>
          <a:ext cx="8297863" cy="4857044"/>
        </p:xfrm>
        <a:graphic>
          <a:graphicData uri="http://schemas.openxmlformats.org/drawingml/2006/table">
            <a:tbl>
              <a:tblPr bandRow="1">
                <a:tableStyleId>{284E427A-3D55-4303-BF80-6455036E1DE7}</a:tableStyleId>
              </a:tblPr>
              <a:tblGrid>
                <a:gridCol w="2607770"/>
                <a:gridCol w="2607770"/>
                <a:gridCol w="3082323"/>
              </a:tblGrid>
              <a:tr h="492969">
                <a:tc>
                  <a:txBody>
                    <a:bodyPr/>
                    <a:lstStyle/>
                    <a:p>
                      <a:pPr algn="ctr">
                        <a:lnSpc>
                          <a:spcPct val="115000"/>
                        </a:lnSpc>
                        <a:spcAft>
                          <a:spcPts val="0"/>
                        </a:spcAft>
                      </a:pPr>
                      <a:r>
                        <a:rPr lang="sk-SK" sz="2000" dirty="0" smtClean="0">
                          <a:solidFill>
                            <a:srgbClr val="FFFBF8"/>
                          </a:solidFill>
                          <a:latin typeface="Arial"/>
                          <a:ea typeface="Times New Roman"/>
                          <a:cs typeface="Times New Roman"/>
                        </a:rPr>
                        <a:t>Rodičia</a:t>
                      </a:r>
                      <a:endParaRPr lang="sk-SK" sz="2000" dirty="0">
                        <a:latin typeface="Calibri"/>
                        <a:ea typeface="Times New Roman"/>
                        <a:cs typeface="Times New Roman"/>
                      </a:endParaRPr>
                    </a:p>
                  </a:txBody>
                  <a:tcPr marL="0" marR="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115000"/>
                        </a:lnSpc>
                        <a:spcAft>
                          <a:spcPts val="0"/>
                        </a:spcAft>
                      </a:pPr>
                      <a:r>
                        <a:rPr lang="sk-SK" sz="2000" dirty="0" smtClean="0">
                          <a:latin typeface="Calibri"/>
                          <a:ea typeface="Times New Roman"/>
                          <a:cs typeface="Times New Roman"/>
                        </a:rPr>
                        <a:t>Manažment školy</a:t>
                      </a:r>
                      <a:endParaRPr lang="sk-SK" sz="2000" dirty="0">
                        <a:latin typeface="Calibri"/>
                        <a:ea typeface="Times New Roman"/>
                        <a:cs typeface="Times New Roman"/>
                      </a:endParaRPr>
                    </a:p>
                  </a:txBody>
                  <a:tcPr marL="0" marR="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sk-SK" sz="2000" b="0" u="none" strike="noStrike" cap="none" normalizeH="0" baseline="0" dirty="0" smtClean="0">
                          <a:ln>
                            <a:noFill/>
                          </a:ln>
                          <a:effectLst/>
                        </a:rPr>
                        <a:t>Učitelia</a:t>
                      </a:r>
                      <a:endParaRPr kumimoji="0" lang="en-GB" sz="2000" b="0" i="0" u="none" strike="noStrike" cap="none" normalizeH="0" baseline="0" dirty="0" smtClean="0">
                        <a:ln>
                          <a:noFill/>
                        </a:ln>
                        <a:solidFill>
                          <a:schemeClr val="bg1"/>
                        </a:solidFill>
                        <a:effectLst/>
                        <a:latin typeface="Arial" charset="0"/>
                        <a:cs typeface="Times New Roman" pitchFamily="-122" charset="0"/>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839559">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Žiaci</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k-SK" sz="1800" dirty="0" smtClean="0">
                          <a:solidFill>
                            <a:schemeClr val="tx2">
                              <a:lumMod val="10000"/>
                            </a:schemeClr>
                          </a:solidFill>
                        </a:rPr>
                        <a:t>Študentské</a:t>
                      </a:r>
                      <a:r>
                        <a:rPr lang="sk-SK" sz="1800" baseline="0" dirty="0" smtClean="0">
                          <a:solidFill>
                            <a:schemeClr val="tx2">
                              <a:lumMod val="10000"/>
                            </a:schemeClr>
                          </a:solidFill>
                        </a:rPr>
                        <a:t> rady</a:t>
                      </a:r>
                      <a:endParaRPr lang="sk-SK" sz="1800" dirty="0">
                        <a:solidFill>
                          <a:schemeClr val="tx2">
                            <a:lumMod val="10000"/>
                          </a:schemeClr>
                        </a:solidFill>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3464" marR="0" indent="-283464" algn="l" rtl="0" eaLnBrk="1" fontAlgn="base" latinLnBrk="0" hangingPunct="1">
                        <a:spcBef>
                          <a:spcPts val="432"/>
                        </a:spcBef>
                        <a:spcAft>
                          <a:spcPts val="1000"/>
                        </a:spcAft>
                        <a:buClr>
                          <a:srgbClr val="0070C0"/>
                        </a:buClr>
                        <a:buSzPts val="1800"/>
                        <a:buFontTx/>
                        <a:buNone/>
                      </a:pPr>
                      <a:r>
                        <a:rPr kumimoji="0" lang="sk-SK" sz="1800" u="none" strike="noStrike" cap="none" normalizeH="0" baseline="0" dirty="0" smtClean="0">
                          <a:ln>
                            <a:noFill/>
                          </a:ln>
                          <a:solidFill>
                            <a:schemeClr val="tx2">
                              <a:lumMod val="10000"/>
                            </a:schemeClr>
                          </a:solidFill>
                          <a:effectLst/>
                        </a:rPr>
                        <a:t>Sponzori</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39558">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Polícia</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k-SK" sz="1800" dirty="0" smtClean="0">
                          <a:solidFill>
                            <a:schemeClr val="tx2">
                              <a:lumMod val="10000"/>
                            </a:schemeClr>
                          </a:solidFill>
                        </a:rPr>
                        <a:t>Cieľové školy ostatných stupňov</a:t>
                      </a:r>
                      <a:endParaRPr lang="sk-SK" sz="1800" dirty="0">
                        <a:solidFill>
                          <a:schemeClr val="tx2">
                            <a:lumMod val="10000"/>
                          </a:schemeClr>
                        </a:solidFill>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eaLnBrk="1" fontAlgn="base" latinLnBrk="0" hangingPunct="1">
                        <a:spcBef>
                          <a:spcPts val="432"/>
                        </a:spcBef>
                        <a:spcAft>
                          <a:spcPts val="1000"/>
                        </a:spcAft>
                        <a:buClr>
                          <a:srgbClr val="0070C0"/>
                        </a:buClr>
                        <a:buSzPts val="1800"/>
                        <a:buFontTx/>
                        <a:buNone/>
                      </a:pPr>
                      <a:r>
                        <a:rPr kumimoji="0" lang="sk-SK" sz="1800" u="none" strike="noStrike" cap="none" normalizeH="0" baseline="0" dirty="0" smtClean="0">
                          <a:ln>
                            <a:noFill/>
                          </a:ln>
                          <a:solidFill>
                            <a:schemeClr val="tx2">
                              <a:lumMod val="10000"/>
                            </a:schemeClr>
                          </a:solidFill>
                          <a:effectLst/>
                        </a:rPr>
                        <a:t>Profesijné mimovládne organizácie</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39559">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Miestni obyvatelia</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k-SK" sz="1800" dirty="0" smtClean="0">
                          <a:solidFill>
                            <a:schemeClr val="tx2">
                              <a:lumMod val="10000"/>
                            </a:schemeClr>
                          </a:solidFill>
                        </a:rPr>
                        <a:t>Absolventi</a:t>
                      </a:r>
                      <a:endParaRPr lang="sk-SK" sz="1800" dirty="0">
                        <a:solidFill>
                          <a:schemeClr val="tx2">
                            <a:lumMod val="10000"/>
                          </a:schemeClr>
                        </a:solidFill>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3464" marR="0" indent="-283464" algn="l" rtl="0" eaLnBrk="1" fontAlgn="base" latinLnBrk="0" hangingPunct="1">
                        <a:spcBef>
                          <a:spcPts val="432"/>
                        </a:spcBef>
                        <a:spcAft>
                          <a:spcPts val="1000"/>
                        </a:spcAft>
                        <a:buClr>
                          <a:srgbClr val="0070C0"/>
                        </a:buClr>
                        <a:buSzPts val="1800"/>
                        <a:buFontTx/>
                        <a:buNone/>
                      </a:pPr>
                      <a:r>
                        <a:rPr kumimoji="0" lang="sk-SK" sz="1800" u="none" strike="noStrike" cap="none" normalizeH="0" baseline="0" dirty="0" smtClean="0">
                          <a:ln>
                            <a:noFill/>
                          </a:ln>
                          <a:solidFill>
                            <a:schemeClr val="tx2">
                              <a:lumMod val="10000"/>
                            </a:schemeClr>
                          </a:solidFill>
                          <a:effectLst/>
                        </a:rPr>
                        <a:t>Webová komunita</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39559">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Miestne firmy</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k-SK" sz="1800" dirty="0" smtClean="0">
                          <a:solidFill>
                            <a:schemeClr val="tx2">
                              <a:lumMod val="10000"/>
                            </a:schemeClr>
                          </a:solidFill>
                        </a:rPr>
                        <a:t>Miestna samospráva</a:t>
                      </a:r>
                      <a:endParaRPr lang="sk-SK" sz="1800" dirty="0">
                        <a:solidFill>
                          <a:schemeClr val="tx2">
                            <a:lumMod val="10000"/>
                          </a:schemeClr>
                        </a:solidFill>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3464" marR="0" indent="-283464" algn="l" rtl="0" eaLnBrk="1" fontAlgn="base" latinLnBrk="0" hangingPunct="1">
                        <a:spcBef>
                          <a:spcPts val="432"/>
                        </a:spcBef>
                        <a:spcAft>
                          <a:spcPts val="1000"/>
                        </a:spcAft>
                        <a:buClr>
                          <a:srgbClr val="0070C0"/>
                        </a:buClr>
                        <a:buSzPts val="1800"/>
                        <a:buFontTx/>
                        <a:buNone/>
                      </a:pPr>
                      <a:r>
                        <a:rPr kumimoji="0" lang="sk-SK" sz="1800" u="none" strike="noStrike" cap="none" normalizeH="0" baseline="0" dirty="0" smtClean="0">
                          <a:ln>
                            <a:noFill/>
                          </a:ln>
                          <a:solidFill>
                            <a:schemeClr val="tx2">
                              <a:lumMod val="10000"/>
                            </a:schemeClr>
                          </a:solidFill>
                          <a:effectLst/>
                        </a:rPr>
                        <a:t>Školskí poradcovia, „</a:t>
                      </a:r>
                      <a:r>
                        <a:rPr kumimoji="0" lang="sk-SK" sz="1800" u="none" strike="noStrike" cap="none" normalizeH="0" baseline="0" dirty="0" err="1" smtClean="0">
                          <a:ln>
                            <a:noFill/>
                          </a:ln>
                          <a:solidFill>
                            <a:schemeClr val="tx2">
                              <a:lumMod val="10000"/>
                            </a:schemeClr>
                          </a:solidFill>
                          <a:effectLst/>
                        </a:rPr>
                        <a:t>kouči</a:t>
                      </a:r>
                      <a:r>
                        <a:rPr kumimoji="0" lang="sk-SK" sz="1800" u="none" strike="noStrike" cap="none" normalizeH="0" baseline="0" dirty="0" smtClean="0">
                          <a:ln>
                            <a:noFill/>
                          </a:ln>
                          <a:solidFill>
                            <a:schemeClr val="tx2">
                              <a:lumMod val="10000"/>
                            </a:schemeClr>
                          </a:solidFill>
                          <a:effectLst/>
                        </a:rPr>
                        <a:t>“</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39558">
                <a:tc>
                  <a:txBody>
                    <a:bodyPr/>
                    <a:lstStyle/>
                    <a:p>
                      <a:pPr marL="0" marR="0" lvl="0" indent="0"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Definujte podmnožiny z hore uvedených, kde je to možné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k-SK" sz="1800" dirty="0" smtClean="0">
                          <a:solidFill>
                            <a:schemeClr val="tx2">
                              <a:lumMod val="10000"/>
                            </a:schemeClr>
                          </a:solidFill>
                        </a:rPr>
                        <a:t>Miestne mimovládne organizácie, športové kluby</a:t>
                      </a:r>
                      <a:endParaRPr lang="sk-SK" sz="1800" dirty="0">
                        <a:solidFill>
                          <a:schemeClr val="tx2">
                            <a:lumMod val="10000"/>
                          </a:schemeClr>
                        </a:solidFill>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3464" marR="0" indent="-283464" algn="l" rtl="0" eaLnBrk="1" fontAlgn="base" latinLnBrk="0" hangingPunct="1">
                        <a:spcBef>
                          <a:spcPts val="432"/>
                        </a:spcBef>
                        <a:spcAft>
                          <a:spcPts val="1000"/>
                        </a:spcAft>
                        <a:buClr>
                          <a:srgbClr val="0070C0"/>
                        </a:buClr>
                        <a:buSzPts val="1800"/>
                        <a:buFontTx/>
                        <a:buNone/>
                      </a:pPr>
                      <a:r>
                        <a:rPr kumimoji="0" lang="sk-SK" sz="1800" u="none" strike="noStrike" cap="none" normalizeH="0" baseline="0" dirty="0" smtClean="0">
                          <a:ln>
                            <a:noFill/>
                          </a:ln>
                          <a:solidFill>
                            <a:schemeClr val="tx2">
                              <a:lumMod val="10000"/>
                            </a:schemeClr>
                          </a:solidFill>
                          <a:effectLst/>
                        </a:rPr>
                        <a:t>Senior manažéri</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654690" y="1431940"/>
            <a:ext cx="7848600" cy="4522921"/>
          </a:xfrm>
          <a:prstGeom prst="rect">
            <a:avLst/>
          </a:prstGeom>
        </p:spPr>
        <p:txBody>
          <a:bodyPr vert="horz" lIns="91440" tIns="45720" rIns="91440" bIns="45720" rtlCol="0">
            <a:normAutofit/>
          </a:bodyPr>
          <a:lstStyle/>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Úspešné zapojenie vybraných zainteresovaných strán znamená zvážiť ich rolu pri podpore projektu.</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V malých skupinách rozhodnite, ktorý stupeň delegovania je najvhodnejší pre každú z vybraných skupín. (Pozrite nasledovnú stranu.) </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Ako skupina prediskutujte všetky rozdiely v názoroch.</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Dosiahnite  dohodu v otázke, ktoré zainteresované strany budú zapojené a akým spôsobom.</a:t>
            </a:r>
          </a:p>
          <a:p>
            <a:pPr marL="3175" lvl="0" indent="-3175">
              <a:spcBef>
                <a:spcPts val="400"/>
              </a:spcBef>
              <a:spcAft>
                <a:spcPts val="1200"/>
              </a:spcAft>
              <a:buClr>
                <a:srgbClr val="5490CA"/>
              </a:buClr>
              <a:buSzPct val="110000"/>
              <a:defRPr/>
            </a:pPr>
            <a:endParaRPr lang="en-US" dirty="0" smtClean="0">
              <a:solidFill>
                <a:schemeClr val="tx2">
                  <a:lumMod val="10000"/>
                </a:schemeClr>
              </a:solidFill>
            </a:endParaRPr>
          </a:p>
        </p:txBody>
      </p:sp>
      <p:sp>
        <p:nvSpPr>
          <p:cNvPr id="3" name="Title 1"/>
          <p:cNvSpPr txBox="1">
            <a:spLocks/>
          </p:cNvSpPr>
          <p:nvPr/>
        </p:nvSpPr>
        <p:spPr>
          <a:xfrm>
            <a:off x="365759" y="365760"/>
            <a:ext cx="8469195" cy="792162"/>
          </a:xfrm>
          <a:prstGeom prst="rect">
            <a:avLst/>
          </a:prstGeom>
        </p:spPr>
        <p:txBody>
          <a:bodyPr/>
          <a:lstStyle/>
          <a:p>
            <a:r>
              <a:rPr lang="sk-SK" sz="3000" dirty="0" smtClean="0">
                <a:solidFill>
                  <a:schemeClr val="tx2">
                    <a:lumMod val="10000"/>
                  </a:schemeClr>
                </a:solidFill>
                <a:latin typeface="+mj-lt"/>
              </a:rPr>
              <a:t>Úloha č. 2: </a:t>
            </a:r>
            <a:r>
              <a:rPr lang="sk-SK" sz="3200" dirty="0" smtClean="0">
                <a:solidFill>
                  <a:schemeClr val="tx2">
                    <a:lumMod val="10000"/>
                  </a:schemeClr>
                </a:solidFill>
              </a:rPr>
              <a:t>Zapojenie zainteresovaných strán </a:t>
            </a:r>
            <a:endParaRPr lang="sk-SK" sz="3000" dirty="0">
              <a:solidFill>
                <a:schemeClr val="tx2">
                  <a:lumMod val="10000"/>
                </a:schemeClr>
              </a:solidFill>
              <a:latin typeface="+mj-lt"/>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759" y="365760"/>
            <a:ext cx="8363903" cy="792162"/>
          </a:xfrm>
          <a:prstGeom prst="rect">
            <a:avLst/>
          </a:prstGeom>
        </p:spPr>
        <p:txBody>
          <a:bodyPr/>
          <a:lstStyle/>
          <a:p>
            <a:r>
              <a:rPr lang="sk-SK" sz="3200" dirty="0" smtClean="0">
                <a:solidFill>
                  <a:schemeClr val="tx2">
                    <a:lumMod val="10000"/>
                  </a:schemeClr>
                </a:solidFill>
                <a:latin typeface="+mj-lt"/>
              </a:rPr>
              <a:t>Role partnerov zainteresovaných strán</a:t>
            </a:r>
            <a:endParaRPr lang="sk-SK" sz="3200" dirty="0">
              <a:solidFill>
                <a:schemeClr val="tx2">
                  <a:lumMod val="10000"/>
                </a:schemeClr>
              </a:solidFill>
              <a:latin typeface="+mj-lt"/>
            </a:endParaRPr>
          </a:p>
        </p:txBody>
      </p:sp>
      <p:graphicFrame>
        <p:nvGraphicFramePr>
          <p:cNvPr id="4" name="Group 26"/>
          <p:cNvGraphicFramePr>
            <a:graphicFrameLocks noGrp="1"/>
          </p:cNvGraphicFramePr>
          <p:nvPr/>
        </p:nvGraphicFramePr>
        <p:xfrm>
          <a:off x="431799" y="1316725"/>
          <a:ext cx="8297863" cy="4553047"/>
        </p:xfrm>
        <a:graphic>
          <a:graphicData uri="http://schemas.openxmlformats.org/drawingml/2006/table">
            <a:tbl>
              <a:tblPr bandRow="1">
                <a:tableStyleId>{284E427A-3D55-4303-BF80-6455036E1DE7}</a:tableStyleId>
              </a:tblPr>
              <a:tblGrid>
                <a:gridCol w="3064860"/>
                <a:gridCol w="5233003"/>
              </a:tblGrid>
              <a:tr h="468010">
                <a:tc>
                  <a:txBody>
                    <a:bodyPr/>
                    <a:lstStyle/>
                    <a:p>
                      <a:pPr algn="ctr">
                        <a:lnSpc>
                          <a:spcPct val="115000"/>
                        </a:lnSpc>
                        <a:spcAft>
                          <a:spcPts val="0"/>
                        </a:spcAft>
                        <a:buFontTx/>
                        <a:buNone/>
                      </a:pPr>
                      <a:r>
                        <a:rPr lang="sk-SK" sz="2000" dirty="0" smtClean="0">
                          <a:solidFill>
                            <a:srgbClr val="FFFBF8"/>
                          </a:solidFill>
                          <a:latin typeface="Arial"/>
                          <a:ea typeface="Times New Roman"/>
                          <a:cs typeface="Times New Roman"/>
                        </a:rPr>
                        <a:t>Rola/typ zapojenia</a:t>
                      </a:r>
                      <a:endParaRPr lang="sk-SK" sz="2000" dirty="0">
                        <a:latin typeface="Calibri"/>
                        <a:ea typeface="Times New Roman"/>
                        <a:cs typeface="Times New Roman"/>
                      </a:endParaRPr>
                    </a:p>
                  </a:txBody>
                  <a:tcPr marL="0" marR="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0" u="none" strike="noStrike" cap="none" normalizeH="0" baseline="0" dirty="0" smtClean="0">
                          <a:ln>
                            <a:noFill/>
                          </a:ln>
                          <a:effectLst/>
                        </a:rPr>
                        <a:t>Vysvetlenie</a:t>
                      </a:r>
                      <a:endParaRPr kumimoji="0" lang="en-GB" sz="2000" b="0" i="0" u="none" strike="noStrike" cap="none" normalizeH="0" baseline="0" dirty="0" smtClean="0">
                        <a:ln>
                          <a:noFill/>
                        </a:ln>
                        <a:solidFill>
                          <a:schemeClr val="bg1"/>
                        </a:solidFill>
                        <a:effectLst/>
                        <a:latin typeface="Arial" charset="0"/>
                        <a:cs typeface="Times New Roman" pitchFamily="-122" charset="0"/>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751136">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Delegované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Arial"/>
                          <a:ea typeface="Times New Roman"/>
                        </a:rPr>
                        <a:t>Skupine partnerov sa priradí plná zodpovednosť a ich plán sa akceptuje. </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86267">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Podieľanie sa na rozvoji</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Arial"/>
                          <a:ea typeface="Times New Roman"/>
                        </a:rPr>
                        <a:t>Na rozvíjaní myšlienok sa každý rovnocenne podieľa. Obidve strany majú rovnakú príležitosť vplývať na  finálne riešenia.</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1034399">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Konzultované a diskutované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Arial"/>
                          <a:ea typeface="Times New Roman"/>
                        </a:rPr>
                        <a:t>S partnermi sa plán  - </a:t>
                      </a:r>
                      <a:r>
                        <a:rPr lang="sk-SK" sz="1800" dirty="0" smtClean="0">
                          <a:solidFill>
                            <a:srgbClr val="000000"/>
                          </a:solidFill>
                          <a:latin typeface="Arial"/>
                          <a:ea typeface="Times New Roman"/>
                        </a:rPr>
                        <a:t>predtým, </a:t>
                      </a:r>
                      <a:r>
                        <a:rPr lang="sk-SK" sz="1800" dirty="0">
                          <a:solidFill>
                            <a:srgbClr val="000000"/>
                          </a:solidFill>
                          <a:latin typeface="Arial"/>
                          <a:ea typeface="Times New Roman"/>
                        </a:rPr>
                        <a:t>ako je spísaný – </a:t>
                      </a:r>
                      <a:r>
                        <a:rPr lang="sk-SK" sz="1800" dirty="0" smtClean="0">
                          <a:solidFill>
                            <a:srgbClr val="000000"/>
                          </a:solidFill>
                          <a:latin typeface="Arial"/>
                          <a:ea typeface="Times New Roman"/>
                        </a:rPr>
                        <a:t>prekonzultuje a</a:t>
                      </a:r>
                      <a:r>
                        <a:rPr lang="sk-SK" sz="1800" dirty="0">
                          <a:solidFill>
                            <a:srgbClr val="000000"/>
                          </a:solidFill>
                          <a:latin typeface="Arial"/>
                          <a:ea typeface="Times New Roman"/>
                        </a:rPr>
                        <a:t> potom sa s nimi otvorene prediskutuje na spoločnom </a:t>
                      </a:r>
                      <a:r>
                        <a:rPr lang="sk-SK" sz="1800" dirty="0" smtClean="0">
                          <a:solidFill>
                            <a:srgbClr val="000000"/>
                          </a:solidFill>
                          <a:latin typeface="Arial"/>
                          <a:ea typeface="Times New Roman"/>
                        </a:rPr>
                        <a:t>stretnutí</a:t>
                      </a:r>
                      <a:r>
                        <a:rPr lang="sk-SK" sz="1800" dirty="0">
                          <a:solidFill>
                            <a:srgbClr val="000000"/>
                          </a:solidFill>
                          <a:latin typeface="Arial"/>
                          <a:ea typeface="Times New Roman"/>
                        </a:rPr>
                        <a:t>.</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479166">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Konzultované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Arial"/>
                          <a:ea typeface="Times New Roman"/>
                        </a:rPr>
                        <a:t>Prekonzultuje sa s partnermi.</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886266">
                <a:tc>
                  <a:txBody>
                    <a:bodyPr/>
                    <a:lstStyle/>
                    <a:p>
                      <a:pPr marL="283464" marR="0" lvl="0" indent="-283464" algn="l" defTabSz="914400" rtl="0" eaLnBrk="1" fontAlgn="base" latinLnBrk="0" hangingPunct="1">
                        <a:lnSpc>
                          <a:spcPct val="100000"/>
                        </a:lnSpc>
                        <a:spcBef>
                          <a:spcPts val="432"/>
                        </a:spcBef>
                        <a:spcAft>
                          <a:spcPts val="1000"/>
                        </a:spcAft>
                        <a:buClr>
                          <a:srgbClr val="0070C0"/>
                        </a:buClr>
                        <a:buSzTx/>
                        <a:buFontTx/>
                        <a:buNone/>
                        <a:tabLst/>
                      </a:pPr>
                      <a:r>
                        <a:rPr kumimoji="0" lang="sk-SK" sz="1800" u="none" strike="noStrike" cap="none" normalizeH="0" baseline="0" dirty="0" smtClean="0">
                          <a:ln>
                            <a:noFill/>
                          </a:ln>
                          <a:solidFill>
                            <a:schemeClr val="tx2">
                              <a:lumMod val="10000"/>
                            </a:schemeClr>
                          </a:solidFill>
                          <a:effectLst/>
                        </a:rPr>
                        <a:t>Informované</a:t>
                      </a:r>
                      <a:endParaRPr kumimoji="0" lang="en-US" sz="1800" u="none" strike="noStrike" cap="none" normalizeH="0" baseline="0" dirty="0" smtClean="0">
                        <a:ln>
                          <a:noFill/>
                        </a:ln>
                        <a:solidFill>
                          <a:schemeClr val="tx2">
                            <a:lumMod val="10000"/>
                          </a:schemeClr>
                        </a:solidFill>
                        <a:effectLst/>
                      </a:endParaRP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sk-SK" sz="1800" dirty="0">
                          <a:solidFill>
                            <a:srgbClr val="000000"/>
                          </a:solidFill>
                          <a:latin typeface="Arial"/>
                          <a:ea typeface="Times New Roman"/>
                        </a:rPr>
                        <a:t>Zainteresované skupiny bez priameho zapojenia do procesu – o procese  sú  len </a:t>
                      </a:r>
                      <a:r>
                        <a:rPr lang="sk-SK" sz="1800" dirty="0" smtClean="0">
                          <a:solidFill>
                            <a:srgbClr val="000000"/>
                          </a:solidFill>
                          <a:latin typeface="Arial"/>
                          <a:ea typeface="Times New Roman"/>
                        </a:rPr>
                        <a:t>informované.</a:t>
                      </a:r>
                      <a:endParaRPr lang="sk-SK" sz="1800" dirty="0">
                        <a:latin typeface="Times New Roman"/>
                        <a:ea typeface="Times New Roman"/>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693095" y="1470345"/>
            <a:ext cx="7848600" cy="4796939"/>
          </a:xfrm>
          <a:prstGeom prst="rect">
            <a:avLst/>
          </a:prstGeom>
        </p:spPr>
        <p:txBody>
          <a:bodyPr vert="horz" lIns="91440" tIns="45720" rIns="91440" bIns="45720" rtlCol="0">
            <a:normAutofit/>
          </a:bodyPr>
          <a:lstStyle/>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Každá jedna  zo  zainteresovaných strán si vyžaduje od školy inú formu  komunikácie, ako aj rôzne vstupy a výstupy od  týchto skupín.</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Na nasledujúcej strane sú v tabuľke uvedené rôzne očakávania pre každú zo skupín. </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V malých skupinách prediskutujte, aký spôsob  komunikácie  budete musieť zvoliť a aké očakávania budete musieť zvažovať, aby spolupráca s nimi bola úspešná. Využite pritom  pracovný list Mapa zainteresovaných strán. </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Tieto diskusie budú tvoriť  základ  vášho plánu  rolí  a zapojenia zainteresovaných ľudí, strán </a:t>
            </a:r>
            <a:r>
              <a:rPr lang="sk-SK" dirty="0" smtClean="0">
                <a:solidFill>
                  <a:schemeClr val="accent4"/>
                </a:solidFill>
              </a:rPr>
              <a:t>(</a:t>
            </a:r>
            <a:r>
              <a:rPr lang="sk-SK" dirty="0" smtClean="0">
                <a:solidFill>
                  <a:schemeClr val="accent4"/>
                </a:solidFill>
                <a:hlinkClick r:id="rId2"/>
              </a:rPr>
              <a:t>pracovný list Mapa zainteresovaných strán</a:t>
            </a:r>
            <a:r>
              <a:rPr lang="sk-SK" dirty="0" smtClean="0">
                <a:solidFill>
                  <a:schemeClr val="accent4"/>
                </a:solidFill>
              </a:rPr>
              <a:t>)</a:t>
            </a:r>
            <a:r>
              <a:rPr lang="sk-SK" dirty="0" smtClean="0">
                <a:solidFill>
                  <a:schemeClr val="tx2">
                    <a:lumMod val="10000"/>
                  </a:schemeClr>
                </a:solidFill>
              </a:rPr>
              <a:t>.</a:t>
            </a:r>
          </a:p>
          <a:p>
            <a:pPr marL="180975" indent="-180975">
              <a:spcBef>
                <a:spcPts val="400"/>
              </a:spcBef>
              <a:spcAft>
                <a:spcPts val="1200"/>
              </a:spcAft>
              <a:buClr>
                <a:schemeClr val="accent4"/>
              </a:buClr>
              <a:buFont typeface="Arial" pitchFamily="34" charset="0"/>
              <a:buChar char="•"/>
            </a:pPr>
            <a:r>
              <a:rPr lang="sk-SK" dirty="0" smtClean="0">
                <a:solidFill>
                  <a:schemeClr val="tx2">
                    <a:lumMod val="10000"/>
                  </a:schemeClr>
                </a:solidFill>
              </a:rPr>
              <a:t>Skupiny referujú o svojich plánoch zapojenia.</a:t>
            </a:r>
          </a:p>
        </p:txBody>
      </p:sp>
      <p:sp>
        <p:nvSpPr>
          <p:cNvPr id="3" name="Title 1"/>
          <p:cNvSpPr txBox="1">
            <a:spLocks/>
          </p:cNvSpPr>
          <p:nvPr/>
        </p:nvSpPr>
        <p:spPr>
          <a:xfrm>
            <a:off x="365760" y="365760"/>
            <a:ext cx="8353980" cy="792162"/>
          </a:xfrm>
          <a:prstGeom prst="rect">
            <a:avLst/>
          </a:prstGeom>
        </p:spPr>
        <p:txBody>
          <a:bodyPr/>
          <a:lstStyle/>
          <a:p>
            <a:r>
              <a:rPr lang="sk-SK" sz="2400" dirty="0" smtClean="0">
                <a:solidFill>
                  <a:schemeClr val="tx2">
                    <a:lumMod val="10000"/>
                  </a:schemeClr>
                </a:solidFill>
              </a:rPr>
              <a:t>Úloha č. 3.: Komunikácia so zainteresovanými skupinami</a:t>
            </a:r>
            <a:endParaRPr lang="sk-SK" sz="2400" dirty="0">
              <a:solidFill>
                <a:schemeClr val="tx2">
                  <a:lumMod val="10000"/>
                </a:schemeClr>
              </a:solidFill>
            </a:endParaRPr>
          </a:p>
        </p:txBody>
      </p:sp>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2_Office Theme">
  <a:themeElements>
    <a:clrScheme name="Custom 1">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0070C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normAutofit/>
      </a:bodyPr>
      <a:lstStyle>
        <a:defPPr marL="0" marR="0" indent="0" algn="l" defTabSz="457200" rtl="0" eaLnBrk="1" fontAlgn="auto" latinLnBrk="0" hangingPunct="1">
          <a:lnSpc>
            <a:spcPct val="100000"/>
          </a:lnSpc>
          <a:spcBef>
            <a:spcPct val="20000"/>
          </a:spcBef>
          <a:spcAft>
            <a:spcPts val="600"/>
          </a:spcAft>
          <a:buClrTx/>
          <a:buSzTx/>
          <a:buFont typeface="Arial"/>
          <a:buNone/>
          <a:tabLst/>
          <a:defRPr kumimoji="0" sz="1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1012</Words>
  <Application>Microsoft Office PowerPoint</Application>
  <PresentationFormat>On-screen Show (4:3)</PresentationFormat>
  <Paragraphs>207</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2_Office Theme</vt:lpstr>
      <vt:lpstr>PowerPoint Presentation</vt:lpstr>
      <vt:lpstr>Plánovanie cieľov workshopu</vt:lpstr>
      <vt:lpstr>Prečo inovovať: hlavné otázky</vt:lpstr>
      <vt:lpstr>Čo to znamená byť inovatívnou školou?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2009-12-23T20:17:22Z</dcterms:created>
  <dcterms:modified xsi:type="dcterms:W3CDTF">2011-06-24T09:41:08Z</dcterms:modified>
</cp:coreProperties>
</file>